
<file path=[Content_Types].xml><?xml version="1.0" encoding="utf-8"?>
<Types xmlns="http://schemas.openxmlformats.org/package/2006/content-types">
  <Default ContentType="application/x-fontdata" Extension="fntdata"/>
  <Default ContentType="image/jpeg" Extension="jpeg"/>
  <Default ContentType="video/mp4" Extension="mp4"/>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Lst>
  <p:sldSz cx="18288000" cy="10287000"/>
  <p:notesSz cx="6858000" cy="9144000"/>
  <p:embeddedFontLst>
    <p:embeddedFont>
      <p:font typeface="Pattanakarn Expanded Bold" charset="1" panose="00000000000000000000"/>
      <p:regular r:id="rId26"/>
    </p:embeddedFont>
    <p:embeddedFont>
      <p:font typeface="Montserrat" charset="1" panose="00000500000000000000"/>
      <p:regular r:id="rId27"/>
    </p:embeddedFont>
    <p:embeddedFont>
      <p:font typeface="Pattanakarn Expanded" charset="1" panose="00000000000000000000"/>
      <p:regular r:id="rId28"/>
    </p:embeddedFont>
    <p:embeddedFont>
      <p:font typeface="Open Sans Bold" charset="1" panose="020B0806030504020204"/>
      <p:regular r:id="rId29"/>
    </p:embeddedFont>
    <p:embeddedFont>
      <p:font typeface="Open Sans" charset="1" panose="020B0606030504020204"/>
      <p:regular r:id="rId30"/>
    </p:embeddedFont>
    <p:embeddedFont>
      <p:font typeface="Montserrat Bold" charset="1" panose="00000800000000000000"/>
      <p:regular r:id="rId31"/>
    </p:embeddedFont>
    <p:embeddedFont>
      <p:font typeface="Montserrat Medium" charset="1" panose="00000600000000000000"/>
      <p:regular r:id="rId3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40.png" Type="http://schemas.openxmlformats.org/officeDocument/2006/relationships/image"/><Relationship Id="rId5" Target="../media/image41.png" Type="http://schemas.openxmlformats.org/officeDocument/2006/relationships/image"/><Relationship Id="rId6" Target="../media/image42.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3.png" Type="http://schemas.openxmlformats.org/officeDocument/2006/relationships/image"/><Relationship Id="rId3" Target="../media/image43.png" Type="http://schemas.openxmlformats.org/officeDocument/2006/relationships/image"/><Relationship Id="rId4" Target="../media/image44.svg" Type="http://schemas.openxmlformats.org/officeDocument/2006/relationships/image"/><Relationship Id="rId5" Target="../media/image45.png" Type="http://schemas.openxmlformats.org/officeDocument/2006/relationships/image"/><Relationship Id="rId6" Target="../media/image46.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47.png" Type="http://schemas.openxmlformats.org/officeDocument/2006/relationships/image"/><Relationship Id="rId5" Target="../media/image48.svg" Type="http://schemas.openxmlformats.org/officeDocument/2006/relationships/image"/><Relationship Id="rId6" Target="../media/image24.png" Type="http://schemas.openxmlformats.org/officeDocument/2006/relationships/image"/><Relationship Id="rId7" Target="../media/image25.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9.png" Type="http://schemas.openxmlformats.org/officeDocument/2006/relationships/image"/><Relationship Id="rId3" Target="../media/image50.svg" Type="http://schemas.openxmlformats.org/officeDocument/2006/relationships/image"/><Relationship Id="rId4" Target="../media/image51.png" Type="http://schemas.openxmlformats.org/officeDocument/2006/relationships/image"/><Relationship Id="rId5" Target="../media/image52.svg" Type="http://schemas.openxmlformats.org/officeDocument/2006/relationships/image"/><Relationship Id="rId6" Target="../media/image53.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4.png" Type="http://schemas.openxmlformats.org/officeDocument/2006/relationships/image"/><Relationship Id="rId3" Target="../media/image55.png" Type="http://schemas.openxmlformats.org/officeDocument/2006/relationships/image"/><Relationship Id="rId4" Target="../media/image21.png" Type="http://schemas.openxmlformats.org/officeDocument/2006/relationships/image"/><Relationship Id="rId5" Target="../media/image22.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6.png" Type="http://schemas.openxmlformats.org/officeDocument/2006/relationships/image"/><Relationship Id="rId3" Target="../media/image24.png" Type="http://schemas.openxmlformats.org/officeDocument/2006/relationships/image"/><Relationship Id="rId4" Target="../media/image25.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3.png" Type="http://schemas.openxmlformats.org/officeDocument/2006/relationships/image"/><Relationship Id="rId11" Target="../media/image64.svg" Type="http://schemas.openxmlformats.org/officeDocument/2006/relationships/image"/><Relationship Id="rId12" Target="../media/image3.png" Type="http://schemas.openxmlformats.org/officeDocument/2006/relationships/image"/><Relationship Id="rId13" Target="../media/image4.svg" Type="http://schemas.openxmlformats.org/officeDocument/2006/relationships/image"/><Relationship Id="rId2" Target="../media/image15.png" Type="http://schemas.openxmlformats.org/officeDocument/2006/relationships/image"/><Relationship Id="rId3" Target="../media/image16.svg" Type="http://schemas.openxmlformats.org/officeDocument/2006/relationships/image"/><Relationship Id="rId4" Target="../media/image57.png" Type="http://schemas.openxmlformats.org/officeDocument/2006/relationships/image"/><Relationship Id="rId5" Target="../media/image58.png" Type="http://schemas.openxmlformats.org/officeDocument/2006/relationships/image"/><Relationship Id="rId6" Target="../media/image59.png" Type="http://schemas.openxmlformats.org/officeDocument/2006/relationships/image"/><Relationship Id="rId7" Target="../media/image60.png" Type="http://schemas.openxmlformats.org/officeDocument/2006/relationships/image"/><Relationship Id="rId8" Target="../media/image61.png" Type="http://schemas.openxmlformats.org/officeDocument/2006/relationships/image"/><Relationship Id="rId9" Target="../media/image62.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65.png" Type="http://schemas.openxmlformats.org/officeDocument/2006/relationships/image"/><Relationship Id="rId5" Target="../media/image66.png" Type="http://schemas.openxmlformats.org/officeDocument/2006/relationships/image"/><Relationship Id="rId6" Target="../media/image67.png" Type="http://schemas.openxmlformats.org/officeDocument/2006/relationships/image"/><Relationship Id="rId7" Target="../media/image68.png" Type="http://schemas.openxmlformats.org/officeDocument/2006/relationships/image"/><Relationship Id="rId8" Target="../media/image69.svg" Type="http://schemas.openxmlformats.org/officeDocument/2006/relationships/image"/><Relationship Id="rId9" Target="../media/image70.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5.png" Type="http://schemas.openxmlformats.org/officeDocument/2006/relationships/image"/><Relationship Id="rId11" Target="../media/image76.png" Type="http://schemas.openxmlformats.org/officeDocument/2006/relationships/image"/><Relationship Id="rId12" Target="../media/image77.svg" Type="http://schemas.openxmlformats.org/officeDocument/2006/relationships/image"/><Relationship Id="rId13" Target="../media/image78.png" Type="http://schemas.openxmlformats.org/officeDocument/2006/relationships/image"/><Relationship Id="rId14" Target="../media/image79.svg" Type="http://schemas.openxmlformats.org/officeDocument/2006/relationships/image"/><Relationship Id="rId2" Target="../media/image5.png" Type="http://schemas.openxmlformats.org/officeDocument/2006/relationships/image"/><Relationship Id="rId3" Target="../media/image6.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71.png" Type="http://schemas.openxmlformats.org/officeDocument/2006/relationships/image"/><Relationship Id="rId7" Target="../media/image72.png" Type="http://schemas.openxmlformats.org/officeDocument/2006/relationships/image"/><Relationship Id="rId8" Target="../media/image73.svg" Type="http://schemas.openxmlformats.org/officeDocument/2006/relationships/image"/><Relationship Id="rId9" Target="../media/image74.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0.png" Type="http://schemas.openxmlformats.org/officeDocument/2006/relationships/image"/><Relationship Id="rId3" Target="../media/image81.svg" Type="http://schemas.openxmlformats.org/officeDocument/2006/relationships/image"/><Relationship Id="rId4" Target="../media/image82.png" Type="http://schemas.openxmlformats.org/officeDocument/2006/relationships/image"/><Relationship Id="rId5" Target="../media/image83.svg" Type="http://schemas.openxmlformats.org/officeDocument/2006/relationships/image"/><Relationship Id="rId6" Target="../media/image53.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8.jpeg" Type="http://schemas.openxmlformats.org/officeDocument/2006/relationships/image"/><Relationship Id="rId5" Target="../media/image9.png" Type="http://schemas.openxmlformats.org/officeDocument/2006/relationships/image"/><Relationship Id="rId6" Target="../media/image10.svg" Type="http://schemas.openxmlformats.org/officeDocument/2006/relationships/image"/><Relationship Id="rId7" Target="../media/image5.png" Type="http://schemas.openxmlformats.org/officeDocument/2006/relationships/image"/><Relationship Id="rId8" Target="../media/image6.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24.png" Type="http://schemas.openxmlformats.org/officeDocument/2006/relationships/image"/><Relationship Id="rId5" Target="../media/image25.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png" Type="http://schemas.openxmlformats.org/officeDocument/2006/relationships/image"/><Relationship Id="rId4" Target="../media/image13.png" Type="http://schemas.openxmlformats.org/officeDocument/2006/relationships/image"/><Relationship Id="rId5" Target="../media/image14.svg" Type="http://schemas.openxmlformats.org/officeDocument/2006/relationships/image"/><Relationship Id="rId6" Target="../media/image15.png" Type="http://schemas.openxmlformats.org/officeDocument/2006/relationships/image"/><Relationship Id="rId7" Target="../media/image16.svg" Type="http://schemas.openxmlformats.org/officeDocument/2006/relationships/image"/><Relationship Id="rId8" Target="../media/image17.png" Type="http://schemas.openxmlformats.org/officeDocument/2006/relationships/image"/><Relationship Id="rId9" Target="../media/image18.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png" Type="http://schemas.openxmlformats.org/officeDocument/2006/relationships/image"/><Relationship Id="rId4" Target="../media/image21.png" Type="http://schemas.openxmlformats.org/officeDocument/2006/relationships/image"/><Relationship Id="rId5" Target="../media/image22.svg" Type="http://schemas.openxmlformats.org/officeDocument/2006/relationships/image"/><Relationship Id="rId6" Target="https://docs.google.com/spreadsheets/d/1DUF2isFWsqVSYhbaACYtbgcLi_YjDqpE3GLQIVgkKQg/edit#gid=69851113" TargetMode="External" Type="http://schemas.openxmlformats.org/officeDocument/2006/relationships/hyperlink"/></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jpeg" Type="http://schemas.openxmlformats.org/officeDocument/2006/relationships/image"/><Relationship Id="rId3" Target="../media/image24.png" Type="http://schemas.openxmlformats.org/officeDocument/2006/relationships/image"/><Relationship Id="rId4" Target="../media/image25.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26.png" Type="http://schemas.openxmlformats.org/officeDocument/2006/relationships/image"/><Relationship Id="rId7" Target="../media/image27.png" Type="http://schemas.openxmlformats.org/officeDocument/2006/relationships/image"/><Relationship Id="rId8" Target="../media/image28.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29.jpeg" Type="http://schemas.openxmlformats.org/officeDocument/2006/relationships/image"/><Relationship Id="rId7" Target="../media/VAEJ24o_TE0.mp4" Type="http://schemas.openxmlformats.org/officeDocument/2006/relationships/video"/><Relationship Id="rId8" Target="../media/VAEJ24o_TE0.mp4" Type="http://schemas.microsoft.com/office/2007/relationships/media"/></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 Id="rId3" Target="../media/image31.png" Type="http://schemas.openxmlformats.org/officeDocument/2006/relationships/image"/><Relationship Id="rId4" Target="../media/image32.svg" Type="http://schemas.openxmlformats.org/officeDocument/2006/relationships/image"/><Relationship Id="rId5" Target="../media/image33.png" Type="http://schemas.openxmlformats.org/officeDocument/2006/relationships/image"/><Relationship Id="rId6" Target="../media/image34.png" Type="http://schemas.openxmlformats.org/officeDocument/2006/relationships/image"/><Relationship Id="rId7" Target="../media/image35.svg" Type="http://schemas.openxmlformats.org/officeDocument/2006/relationships/image"/><Relationship Id="rId8" Target="../media/image36.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svg" Type="http://schemas.openxmlformats.org/officeDocument/2006/relationships/image"/><Relationship Id="rId4" Target="../media/image37.png" Type="http://schemas.openxmlformats.org/officeDocument/2006/relationships/image"/><Relationship Id="rId5" Target="../media/image38.png" Type="http://schemas.openxmlformats.org/officeDocument/2006/relationships/image"/><Relationship Id="rId6" Target="../media/image39.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11132C">
                <a:alpha val="100000"/>
              </a:srgbClr>
            </a:gs>
            <a:gs pos="100000">
              <a:srgbClr val="03205C">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5045978" y="1311044"/>
            <a:ext cx="7664912" cy="7664912"/>
          </a:xfrm>
          <a:custGeom>
            <a:avLst/>
            <a:gdLst/>
            <a:ahLst/>
            <a:cxnLst/>
            <a:rect r="r" b="b" t="t" l="l"/>
            <a:pathLst>
              <a:path h="7664912" w="7664912">
                <a:moveTo>
                  <a:pt x="0" y="0"/>
                </a:moveTo>
                <a:lnTo>
                  <a:pt x="7664912" y="0"/>
                </a:lnTo>
                <a:lnTo>
                  <a:pt x="7664912" y="7664912"/>
                </a:lnTo>
                <a:lnTo>
                  <a:pt x="0" y="766491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3" id="3"/>
          <p:cNvSpPr/>
          <p:nvPr/>
        </p:nvSpPr>
        <p:spPr>
          <a:xfrm flipH="false" flipV="false" rot="0">
            <a:off x="5706069" y="1907909"/>
            <a:ext cx="6361289" cy="6361289"/>
          </a:xfrm>
          <a:custGeom>
            <a:avLst/>
            <a:gdLst/>
            <a:ahLst/>
            <a:cxnLst/>
            <a:rect r="r" b="b" t="t" l="l"/>
            <a:pathLst>
              <a:path h="6361289" w="6361289">
                <a:moveTo>
                  <a:pt x="0" y="0"/>
                </a:moveTo>
                <a:lnTo>
                  <a:pt x="6361289" y="0"/>
                </a:lnTo>
                <a:lnTo>
                  <a:pt x="6361289" y="6361289"/>
                </a:lnTo>
                <a:lnTo>
                  <a:pt x="0" y="636128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4" id="4"/>
          <p:cNvSpPr/>
          <p:nvPr/>
        </p:nvSpPr>
        <p:spPr>
          <a:xfrm flipH="false" flipV="false" rot="0">
            <a:off x="-1837609" y="-1515749"/>
            <a:ext cx="3287073" cy="3287073"/>
          </a:xfrm>
          <a:custGeom>
            <a:avLst/>
            <a:gdLst/>
            <a:ahLst/>
            <a:cxnLst/>
            <a:rect r="r" b="b" t="t" l="l"/>
            <a:pathLst>
              <a:path h="3287073" w="3287073">
                <a:moveTo>
                  <a:pt x="0" y="0"/>
                </a:moveTo>
                <a:lnTo>
                  <a:pt x="3287073" y="0"/>
                </a:lnTo>
                <a:lnTo>
                  <a:pt x="3287073" y="3287072"/>
                </a:lnTo>
                <a:lnTo>
                  <a:pt x="0" y="328707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cap="sq">
            <a:noFill/>
            <a:prstDash val="solid"/>
            <a:miter/>
          </a:ln>
        </p:spPr>
      </p:sp>
      <p:sp>
        <p:nvSpPr>
          <p:cNvPr name="Freeform 5" id="5"/>
          <p:cNvSpPr/>
          <p:nvPr/>
        </p:nvSpPr>
        <p:spPr>
          <a:xfrm flipH="false" flipV="false" rot="0">
            <a:off x="16664209" y="9205496"/>
            <a:ext cx="2949126" cy="2949126"/>
          </a:xfrm>
          <a:custGeom>
            <a:avLst/>
            <a:gdLst/>
            <a:ahLst/>
            <a:cxnLst/>
            <a:rect r="r" b="b" t="t" l="l"/>
            <a:pathLst>
              <a:path h="2949126" w="2949126">
                <a:moveTo>
                  <a:pt x="0" y="0"/>
                </a:moveTo>
                <a:lnTo>
                  <a:pt x="2949127" y="0"/>
                </a:lnTo>
                <a:lnTo>
                  <a:pt x="2949127" y="2949126"/>
                </a:lnTo>
                <a:lnTo>
                  <a:pt x="0" y="294912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6" id="6"/>
          <p:cNvSpPr/>
          <p:nvPr/>
        </p:nvSpPr>
        <p:spPr>
          <a:xfrm flipH="false" flipV="false" rot="0">
            <a:off x="12568257" y="146837"/>
            <a:ext cx="4631561" cy="8233886"/>
          </a:xfrm>
          <a:custGeom>
            <a:avLst/>
            <a:gdLst/>
            <a:ahLst/>
            <a:cxnLst/>
            <a:rect r="r" b="b" t="t" l="l"/>
            <a:pathLst>
              <a:path h="8233886" w="4631561">
                <a:moveTo>
                  <a:pt x="0" y="0"/>
                </a:moveTo>
                <a:lnTo>
                  <a:pt x="4631560" y="0"/>
                </a:lnTo>
                <a:lnTo>
                  <a:pt x="4631560" y="8233886"/>
                </a:lnTo>
                <a:lnTo>
                  <a:pt x="0" y="8233886"/>
                </a:lnTo>
                <a:lnTo>
                  <a:pt x="0" y="0"/>
                </a:lnTo>
                <a:close/>
              </a:path>
            </a:pathLst>
          </a:custGeom>
          <a:blipFill>
            <a:blip r:embed="rId8"/>
            <a:stretch>
              <a:fillRect l="-108766" t="-216" r="0" b="-17214"/>
            </a:stretch>
          </a:blipFill>
        </p:spPr>
      </p:sp>
      <p:sp>
        <p:nvSpPr>
          <p:cNvPr name="Freeform 7" id="7"/>
          <p:cNvSpPr/>
          <p:nvPr/>
        </p:nvSpPr>
        <p:spPr>
          <a:xfrm flipH="false" flipV="false" rot="0">
            <a:off x="770718" y="1831709"/>
            <a:ext cx="4547325" cy="8084134"/>
          </a:xfrm>
          <a:custGeom>
            <a:avLst/>
            <a:gdLst/>
            <a:ahLst/>
            <a:cxnLst/>
            <a:rect r="r" b="b" t="t" l="l"/>
            <a:pathLst>
              <a:path h="8084134" w="4547325">
                <a:moveTo>
                  <a:pt x="0" y="0"/>
                </a:moveTo>
                <a:lnTo>
                  <a:pt x="4547325" y="0"/>
                </a:lnTo>
                <a:lnTo>
                  <a:pt x="4547325" y="8084134"/>
                </a:lnTo>
                <a:lnTo>
                  <a:pt x="0" y="8084134"/>
                </a:lnTo>
                <a:lnTo>
                  <a:pt x="0" y="0"/>
                </a:lnTo>
                <a:close/>
              </a:path>
            </a:pathLst>
          </a:custGeom>
          <a:blipFill>
            <a:blip r:embed="rId8">
              <a:alphaModFix amt="28000"/>
            </a:blip>
            <a:stretch>
              <a:fillRect l="0" t="0" r="-92390" b="-8219"/>
            </a:stretch>
          </a:blipFill>
        </p:spPr>
      </p:sp>
      <p:sp>
        <p:nvSpPr>
          <p:cNvPr name="TextBox 8" id="8"/>
          <p:cNvSpPr txBox="true"/>
          <p:nvPr/>
        </p:nvSpPr>
        <p:spPr>
          <a:xfrm rot="0">
            <a:off x="5715116" y="3695277"/>
            <a:ext cx="6343195" cy="2344862"/>
          </a:xfrm>
          <a:prstGeom prst="rect">
            <a:avLst/>
          </a:prstGeom>
        </p:spPr>
        <p:txBody>
          <a:bodyPr anchor="t" rtlCol="false" tIns="0" lIns="0" bIns="0" rIns="0">
            <a:spAutoFit/>
          </a:bodyPr>
          <a:lstStyle/>
          <a:p>
            <a:pPr algn="ctr">
              <a:lnSpc>
                <a:spcPts val="4105"/>
              </a:lnSpc>
            </a:pPr>
            <a:r>
              <a:rPr lang="en-US" b="true" sz="2932">
                <a:solidFill>
                  <a:srgbClr val="FFFFFF"/>
                </a:solidFill>
                <a:latin typeface="Pattanakarn Expanded Bold"/>
                <a:ea typeface="Pattanakarn Expanded Bold"/>
                <a:cs typeface="Pattanakarn Expanded Bold"/>
                <a:sym typeface="Pattanakarn Expanded Bold"/>
              </a:rPr>
              <a:t>Comparación de Reconocimiento Facial y Documentos Legales Capturados con Dispositivos</a:t>
            </a:r>
          </a:p>
        </p:txBody>
      </p:sp>
      <p:sp>
        <p:nvSpPr>
          <p:cNvPr name="TextBox 9" id="9"/>
          <p:cNvSpPr txBox="true"/>
          <p:nvPr/>
        </p:nvSpPr>
        <p:spPr>
          <a:xfrm rot="0">
            <a:off x="12511393" y="9210675"/>
            <a:ext cx="4747907" cy="807267"/>
          </a:xfrm>
          <a:prstGeom prst="rect">
            <a:avLst/>
          </a:prstGeom>
        </p:spPr>
        <p:txBody>
          <a:bodyPr anchor="t" rtlCol="false" tIns="0" lIns="0" bIns="0" rIns="0">
            <a:spAutoFit/>
          </a:bodyPr>
          <a:lstStyle/>
          <a:p>
            <a:pPr algn="l">
              <a:lnSpc>
                <a:spcPts val="3279"/>
              </a:lnSpc>
            </a:pPr>
            <a:r>
              <a:rPr lang="en-US" sz="2342" spc="98">
                <a:solidFill>
                  <a:srgbClr val="65E6E0"/>
                </a:solidFill>
                <a:latin typeface="Montserrat"/>
                <a:ea typeface="Montserrat"/>
                <a:cs typeface="Montserrat"/>
                <a:sym typeface="Montserrat"/>
              </a:rPr>
              <a:t> Jaime Andres Mejia Osorio</a:t>
            </a:r>
          </a:p>
          <a:p>
            <a:pPr algn="l">
              <a:lnSpc>
                <a:spcPts val="3279"/>
              </a:lnSpc>
            </a:pPr>
            <a:r>
              <a:rPr lang="en-US" sz="2342" spc="98">
                <a:solidFill>
                  <a:srgbClr val="65E6E0"/>
                </a:solidFill>
                <a:latin typeface="Montserrat"/>
                <a:ea typeface="Montserrat"/>
                <a:cs typeface="Montserrat"/>
                <a:sym typeface="Montserrat"/>
              </a:rPr>
              <a:t>Cod.: 1004776790 </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3205C">
                <a:alpha val="100000"/>
              </a:srgbClr>
            </a:gs>
            <a:gs pos="100000">
              <a:srgbClr val="11132C">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15823491" y="6906117"/>
            <a:ext cx="4538812" cy="4538812"/>
          </a:xfrm>
          <a:custGeom>
            <a:avLst/>
            <a:gdLst/>
            <a:ahLst/>
            <a:cxnLst/>
            <a:rect r="r" b="b" t="t" l="l"/>
            <a:pathLst>
              <a:path h="4538812" w="4538812">
                <a:moveTo>
                  <a:pt x="0" y="0"/>
                </a:moveTo>
                <a:lnTo>
                  <a:pt x="4538812" y="0"/>
                </a:lnTo>
                <a:lnTo>
                  <a:pt x="4538812" y="4538812"/>
                </a:lnTo>
                <a:lnTo>
                  <a:pt x="0" y="453881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grpSp>
        <p:nvGrpSpPr>
          <p:cNvPr name="Group 3" id="3"/>
          <p:cNvGrpSpPr/>
          <p:nvPr/>
        </p:nvGrpSpPr>
        <p:grpSpPr>
          <a:xfrm rot="0">
            <a:off x="4666099" y="4058752"/>
            <a:ext cx="10503200" cy="4279122"/>
            <a:chOff x="0" y="0"/>
            <a:chExt cx="2639850" cy="1075505"/>
          </a:xfrm>
        </p:grpSpPr>
        <p:sp>
          <p:nvSpPr>
            <p:cNvPr name="Freeform 4" id="4"/>
            <p:cNvSpPr/>
            <p:nvPr/>
          </p:nvSpPr>
          <p:spPr>
            <a:xfrm flipH="false" flipV="false" rot="0">
              <a:off x="0" y="0"/>
              <a:ext cx="2639850" cy="1075505"/>
            </a:xfrm>
            <a:custGeom>
              <a:avLst/>
              <a:gdLst/>
              <a:ahLst/>
              <a:cxnLst/>
              <a:rect r="r" b="b" t="t" l="l"/>
              <a:pathLst>
                <a:path h="1075505" w="2639850">
                  <a:moveTo>
                    <a:pt x="3686" y="0"/>
                  </a:moveTo>
                  <a:lnTo>
                    <a:pt x="2636164" y="0"/>
                  </a:lnTo>
                  <a:cubicBezTo>
                    <a:pt x="2638199" y="0"/>
                    <a:pt x="2639850" y="1650"/>
                    <a:pt x="2639850" y="3686"/>
                  </a:cubicBezTo>
                  <a:lnTo>
                    <a:pt x="2639850" y="1071819"/>
                  </a:lnTo>
                  <a:cubicBezTo>
                    <a:pt x="2639850" y="1073855"/>
                    <a:pt x="2638199" y="1075505"/>
                    <a:pt x="2636164" y="1075505"/>
                  </a:cubicBezTo>
                  <a:lnTo>
                    <a:pt x="3686" y="1075505"/>
                  </a:lnTo>
                  <a:cubicBezTo>
                    <a:pt x="1650" y="1075505"/>
                    <a:pt x="0" y="1073855"/>
                    <a:pt x="0" y="1071819"/>
                  </a:cubicBezTo>
                  <a:lnTo>
                    <a:pt x="0" y="3686"/>
                  </a:lnTo>
                  <a:cubicBezTo>
                    <a:pt x="0" y="1650"/>
                    <a:pt x="1650" y="0"/>
                    <a:pt x="3686" y="0"/>
                  </a:cubicBezTo>
                  <a:close/>
                </a:path>
              </a:pathLst>
            </a:custGeom>
            <a:solidFill>
              <a:srgbClr val="000000">
                <a:alpha val="0"/>
              </a:srgbClr>
            </a:solidFill>
            <a:ln w="28575" cap="sq">
              <a:solidFill>
                <a:srgbClr val="35AAD7"/>
              </a:solidFill>
              <a:prstDash val="solid"/>
              <a:miter/>
            </a:ln>
          </p:spPr>
        </p:sp>
        <p:sp>
          <p:nvSpPr>
            <p:cNvPr name="TextBox 5" id="5"/>
            <p:cNvSpPr txBox="true"/>
            <p:nvPr/>
          </p:nvSpPr>
          <p:spPr>
            <a:xfrm>
              <a:off x="0" y="-95250"/>
              <a:ext cx="2639850" cy="1170755"/>
            </a:xfrm>
            <a:prstGeom prst="rect">
              <a:avLst/>
            </a:prstGeom>
          </p:spPr>
          <p:txBody>
            <a:bodyPr anchor="ctr" rtlCol="false" tIns="50800" lIns="50800" bIns="50800" rIns="50800"/>
            <a:lstStyle/>
            <a:p>
              <a:pPr algn="l" marL="0" indent="0" lvl="0">
                <a:lnSpc>
                  <a:spcPts val="2898"/>
                </a:lnSpc>
                <a:spcBef>
                  <a:spcPct val="0"/>
                </a:spcBef>
              </a:pPr>
            </a:p>
          </p:txBody>
        </p:sp>
      </p:grpSp>
      <p:sp>
        <p:nvSpPr>
          <p:cNvPr name="Freeform 6" id="6"/>
          <p:cNvSpPr/>
          <p:nvPr/>
        </p:nvSpPr>
        <p:spPr>
          <a:xfrm flipH="false" flipV="false" rot="0">
            <a:off x="3493371" y="4419840"/>
            <a:ext cx="11301259" cy="4972554"/>
          </a:xfrm>
          <a:custGeom>
            <a:avLst/>
            <a:gdLst/>
            <a:ahLst/>
            <a:cxnLst/>
            <a:rect r="r" b="b" t="t" l="l"/>
            <a:pathLst>
              <a:path h="4972554" w="11301259">
                <a:moveTo>
                  <a:pt x="0" y="0"/>
                </a:moveTo>
                <a:lnTo>
                  <a:pt x="11301258" y="0"/>
                </a:lnTo>
                <a:lnTo>
                  <a:pt x="11301258" y="4972554"/>
                </a:lnTo>
                <a:lnTo>
                  <a:pt x="0" y="4972554"/>
                </a:lnTo>
                <a:lnTo>
                  <a:pt x="0" y="0"/>
                </a:lnTo>
                <a:close/>
              </a:path>
            </a:pathLst>
          </a:custGeom>
          <a:blipFill>
            <a:blip r:embed="rId4"/>
            <a:stretch>
              <a:fillRect l="0" t="0" r="0" b="0"/>
            </a:stretch>
          </a:blipFill>
        </p:spPr>
      </p:sp>
      <p:sp>
        <p:nvSpPr>
          <p:cNvPr name="Freeform 7" id="7"/>
          <p:cNvSpPr/>
          <p:nvPr/>
        </p:nvSpPr>
        <p:spPr>
          <a:xfrm flipH="false" flipV="false" rot="0">
            <a:off x="463563" y="386226"/>
            <a:ext cx="4098737" cy="760129"/>
          </a:xfrm>
          <a:custGeom>
            <a:avLst/>
            <a:gdLst/>
            <a:ahLst/>
            <a:cxnLst/>
            <a:rect r="r" b="b" t="t" l="l"/>
            <a:pathLst>
              <a:path h="760129" w="4098737">
                <a:moveTo>
                  <a:pt x="0" y="0"/>
                </a:moveTo>
                <a:lnTo>
                  <a:pt x="4098737" y="0"/>
                </a:lnTo>
                <a:lnTo>
                  <a:pt x="4098737" y="760130"/>
                </a:lnTo>
                <a:lnTo>
                  <a:pt x="0" y="76013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8" id="8"/>
          <p:cNvSpPr txBox="true"/>
          <p:nvPr/>
        </p:nvSpPr>
        <p:spPr>
          <a:xfrm rot="0">
            <a:off x="5161260" y="590550"/>
            <a:ext cx="7965480" cy="1159339"/>
          </a:xfrm>
          <a:prstGeom prst="rect">
            <a:avLst/>
          </a:prstGeom>
        </p:spPr>
        <p:txBody>
          <a:bodyPr anchor="t" rtlCol="false" tIns="0" lIns="0" bIns="0" rIns="0">
            <a:spAutoFit/>
          </a:bodyPr>
          <a:lstStyle/>
          <a:p>
            <a:pPr algn="ctr" marL="0" indent="0" lvl="0">
              <a:lnSpc>
                <a:spcPts val="6974"/>
              </a:lnSpc>
              <a:spcBef>
                <a:spcPct val="0"/>
              </a:spcBef>
            </a:pPr>
            <a:r>
              <a:rPr lang="en-US" sz="4981">
                <a:solidFill>
                  <a:srgbClr val="FFFFFF"/>
                </a:solidFill>
                <a:latin typeface="Pattanakarn Expanded"/>
                <a:ea typeface="Pattanakarn Expanded"/>
                <a:cs typeface="Pattanakarn Expanded"/>
                <a:sym typeface="Pattanakarn Expanded"/>
              </a:rPr>
              <a:t>Modulo de contexto </a:t>
            </a:r>
          </a:p>
        </p:txBody>
      </p:sp>
      <p:sp>
        <p:nvSpPr>
          <p:cNvPr name="TextBox 9" id="9"/>
          <p:cNvSpPr txBox="true"/>
          <p:nvPr/>
        </p:nvSpPr>
        <p:spPr>
          <a:xfrm rot="0">
            <a:off x="3518452" y="2548650"/>
            <a:ext cx="11251096" cy="1727250"/>
          </a:xfrm>
          <a:prstGeom prst="rect">
            <a:avLst/>
          </a:prstGeom>
        </p:spPr>
        <p:txBody>
          <a:bodyPr anchor="t" rtlCol="false" tIns="0" lIns="0" bIns="0" rIns="0">
            <a:spAutoFit/>
          </a:bodyPr>
          <a:lstStyle/>
          <a:p>
            <a:pPr algn="ctr" marL="0" indent="0" lvl="0">
              <a:lnSpc>
                <a:spcPts val="3448"/>
              </a:lnSpc>
              <a:spcBef>
                <a:spcPct val="0"/>
              </a:spcBef>
            </a:pPr>
            <a:r>
              <a:rPr lang="en-US" sz="2463" spc="103">
                <a:solidFill>
                  <a:srgbClr val="FFFFFF"/>
                </a:solidFill>
                <a:latin typeface="Montserrat"/>
                <a:ea typeface="Montserrat"/>
                <a:cs typeface="Montserrat"/>
                <a:sym typeface="Montserrat"/>
              </a:rPr>
              <a:t>En este apartado el módulo utiliza una </a:t>
            </a:r>
            <a:r>
              <a:rPr lang="en-US" sz="2463" spc="103" strike="noStrike" u="none">
                <a:solidFill>
                  <a:srgbClr val="FFFFFF"/>
                </a:solidFill>
                <a:latin typeface="Montserrat"/>
                <a:ea typeface="Montserrat"/>
                <a:cs typeface="Montserrat"/>
                <a:sym typeface="Montserrat"/>
              </a:rPr>
              <a:t>red convolucional de deformación (DCN) sobre mapas de características distintas de la convolución 3x3 normal.</a:t>
            </a:r>
          </a:p>
          <a:p>
            <a:pPr algn="ctr" marL="0" indent="0" lvl="0">
              <a:lnSpc>
                <a:spcPts val="3448"/>
              </a:lnSpc>
              <a:spcBef>
                <a:spcPct val="0"/>
              </a:spcBef>
            </a:pP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3205C">
                <a:alpha val="100000"/>
              </a:srgbClr>
            </a:gs>
            <a:gs pos="100000">
              <a:srgbClr val="11132C">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5858030" y="5043321"/>
            <a:ext cx="7144885" cy="4394104"/>
          </a:xfrm>
          <a:custGeom>
            <a:avLst/>
            <a:gdLst/>
            <a:ahLst/>
            <a:cxnLst/>
            <a:rect r="r" b="b" t="t" l="l"/>
            <a:pathLst>
              <a:path h="4394104" w="7144885">
                <a:moveTo>
                  <a:pt x="0" y="0"/>
                </a:moveTo>
                <a:lnTo>
                  <a:pt x="7144885" y="0"/>
                </a:lnTo>
                <a:lnTo>
                  <a:pt x="7144885" y="4394105"/>
                </a:lnTo>
                <a:lnTo>
                  <a:pt x="0" y="4394105"/>
                </a:lnTo>
                <a:lnTo>
                  <a:pt x="0" y="0"/>
                </a:lnTo>
                <a:close/>
              </a:path>
            </a:pathLst>
          </a:custGeom>
          <a:blipFill>
            <a:blip r:embed="rId2"/>
            <a:stretch>
              <a:fillRect l="0" t="0" r="0" b="0"/>
            </a:stretch>
          </a:blipFill>
        </p:spPr>
      </p:sp>
      <p:sp>
        <p:nvSpPr>
          <p:cNvPr name="Freeform 3" id="3"/>
          <p:cNvSpPr/>
          <p:nvPr/>
        </p:nvSpPr>
        <p:spPr>
          <a:xfrm flipH="false" flipV="false" rot="0">
            <a:off x="-1421383" y="-458336"/>
            <a:ext cx="5200379" cy="4114800"/>
          </a:xfrm>
          <a:custGeom>
            <a:avLst/>
            <a:gdLst/>
            <a:ahLst/>
            <a:cxnLst/>
            <a:rect r="r" b="b" t="t" l="l"/>
            <a:pathLst>
              <a:path h="4114800" w="5200379">
                <a:moveTo>
                  <a:pt x="0" y="0"/>
                </a:moveTo>
                <a:lnTo>
                  <a:pt x="5200379" y="0"/>
                </a:lnTo>
                <a:lnTo>
                  <a:pt x="5200379"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5161260" y="590550"/>
            <a:ext cx="7965480" cy="2035639"/>
          </a:xfrm>
          <a:prstGeom prst="rect">
            <a:avLst/>
          </a:prstGeom>
        </p:spPr>
        <p:txBody>
          <a:bodyPr anchor="t" rtlCol="false" tIns="0" lIns="0" bIns="0" rIns="0">
            <a:spAutoFit/>
          </a:bodyPr>
          <a:lstStyle/>
          <a:p>
            <a:pPr algn="ctr" marL="0" indent="0" lvl="0">
              <a:lnSpc>
                <a:spcPts val="6974"/>
              </a:lnSpc>
              <a:spcBef>
                <a:spcPct val="0"/>
              </a:spcBef>
            </a:pPr>
            <a:r>
              <a:rPr lang="en-US" sz="4981">
                <a:solidFill>
                  <a:srgbClr val="FFFFFF"/>
                </a:solidFill>
                <a:latin typeface="Pattanakarn Expanded"/>
                <a:ea typeface="Pattanakarn Expanded"/>
                <a:cs typeface="Pattanakarn Expanded"/>
                <a:sym typeface="Pattanakarn Expanded"/>
              </a:rPr>
              <a:t>Perdida multitarea en cascada </a:t>
            </a:r>
          </a:p>
        </p:txBody>
      </p:sp>
      <p:sp>
        <p:nvSpPr>
          <p:cNvPr name="TextBox 5" id="5"/>
          <p:cNvSpPr txBox="true"/>
          <p:nvPr/>
        </p:nvSpPr>
        <p:spPr>
          <a:xfrm rot="0">
            <a:off x="3518452" y="2986800"/>
            <a:ext cx="11251096" cy="1291703"/>
          </a:xfrm>
          <a:prstGeom prst="rect">
            <a:avLst/>
          </a:prstGeom>
        </p:spPr>
        <p:txBody>
          <a:bodyPr anchor="t" rtlCol="false" tIns="0" lIns="0" bIns="0" rIns="0">
            <a:spAutoFit/>
          </a:bodyPr>
          <a:lstStyle/>
          <a:p>
            <a:pPr algn="ctr" marL="0" indent="0" lvl="0">
              <a:lnSpc>
                <a:spcPts val="3448"/>
              </a:lnSpc>
              <a:spcBef>
                <a:spcPct val="0"/>
              </a:spcBef>
            </a:pPr>
            <a:r>
              <a:rPr lang="en-US" sz="2463" spc="103">
                <a:solidFill>
                  <a:srgbClr val="FFFFFF"/>
                </a:solidFill>
                <a:latin typeface="Montserrat"/>
                <a:ea typeface="Montserrat"/>
                <a:cs typeface="Montserrat"/>
                <a:sym typeface="Montserrat"/>
              </a:rPr>
              <a:t>Es una técnica para mejorar la precisión del sistema mediante una est</a:t>
            </a:r>
            <a:r>
              <a:rPr lang="en-US" sz="2463" spc="103" strike="noStrike" u="none">
                <a:solidFill>
                  <a:srgbClr val="FFFFFF"/>
                </a:solidFill>
                <a:latin typeface="Montserrat"/>
                <a:ea typeface="Montserrat"/>
                <a:cs typeface="Montserrat"/>
                <a:sym typeface="Montserrat"/>
              </a:rPr>
              <a:t>rategia de refinamiento progresivo, basándose en usar dos etapas consecutivas de predicción que calculan distintas salidas</a:t>
            </a:r>
          </a:p>
        </p:txBody>
      </p:sp>
      <p:grpSp>
        <p:nvGrpSpPr>
          <p:cNvPr name="Group 6" id="6"/>
          <p:cNvGrpSpPr/>
          <p:nvPr/>
        </p:nvGrpSpPr>
        <p:grpSpPr>
          <a:xfrm rot="0">
            <a:off x="5579423" y="4746285"/>
            <a:ext cx="7750470" cy="4979607"/>
            <a:chOff x="0" y="0"/>
            <a:chExt cx="1947985" cy="1251563"/>
          </a:xfrm>
        </p:grpSpPr>
        <p:sp>
          <p:nvSpPr>
            <p:cNvPr name="Freeform 7" id="7"/>
            <p:cNvSpPr/>
            <p:nvPr/>
          </p:nvSpPr>
          <p:spPr>
            <a:xfrm flipH="false" flipV="false" rot="0">
              <a:off x="0" y="0"/>
              <a:ext cx="1947985" cy="1251563"/>
            </a:xfrm>
            <a:custGeom>
              <a:avLst/>
              <a:gdLst/>
              <a:ahLst/>
              <a:cxnLst/>
              <a:rect r="r" b="b" t="t" l="l"/>
              <a:pathLst>
                <a:path h="1251563" w="1947985">
                  <a:moveTo>
                    <a:pt x="8990" y="0"/>
                  </a:moveTo>
                  <a:lnTo>
                    <a:pt x="1938995" y="0"/>
                  </a:lnTo>
                  <a:cubicBezTo>
                    <a:pt x="1943960" y="0"/>
                    <a:pt x="1947985" y="4025"/>
                    <a:pt x="1947985" y="8990"/>
                  </a:cubicBezTo>
                  <a:lnTo>
                    <a:pt x="1947985" y="1242573"/>
                  </a:lnTo>
                  <a:cubicBezTo>
                    <a:pt x="1947985" y="1247538"/>
                    <a:pt x="1943960" y="1251563"/>
                    <a:pt x="1938995" y="1251563"/>
                  </a:cubicBezTo>
                  <a:lnTo>
                    <a:pt x="8990" y="1251563"/>
                  </a:lnTo>
                  <a:cubicBezTo>
                    <a:pt x="6606" y="1251563"/>
                    <a:pt x="4319" y="1250616"/>
                    <a:pt x="2633" y="1248930"/>
                  </a:cubicBezTo>
                  <a:cubicBezTo>
                    <a:pt x="947" y="1247244"/>
                    <a:pt x="0" y="1244957"/>
                    <a:pt x="0" y="1242573"/>
                  </a:cubicBezTo>
                  <a:lnTo>
                    <a:pt x="0" y="8990"/>
                  </a:lnTo>
                  <a:cubicBezTo>
                    <a:pt x="0" y="4025"/>
                    <a:pt x="4025" y="0"/>
                    <a:pt x="8990" y="0"/>
                  </a:cubicBezTo>
                  <a:close/>
                </a:path>
              </a:pathLst>
            </a:custGeom>
            <a:solidFill>
              <a:srgbClr val="000000">
                <a:alpha val="0"/>
              </a:srgbClr>
            </a:solidFill>
            <a:ln w="123825" cap="sq">
              <a:gradFill>
                <a:gsLst>
                  <a:gs pos="0">
                    <a:srgbClr val="00F6B7">
                      <a:alpha val="100000"/>
                    </a:srgbClr>
                  </a:gs>
                  <a:gs pos="100000">
                    <a:srgbClr val="057FC0">
                      <a:alpha val="100000"/>
                    </a:srgbClr>
                  </a:gs>
                </a:gsLst>
                <a:lin ang="5400000"/>
              </a:gradFill>
              <a:prstDash val="solid"/>
              <a:miter/>
            </a:ln>
          </p:spPr>
        </p:sp>
        <p:sp>
          <p:nvSpPr>
            <p:cNvPr name="TextBox 8" id="8"/>
            <p:cNvSpPr txBox="true"/>
            <p:nvPr/>
          </p:nvSpPr>
          <p:spPr>
            <a:xfrm>
              <a:off x="0" y="-95250"/>
              <a:ext cx="1947985" cy="1346813"/>
            </a:xfrm>
            <a:prstGeom prst="rect">
              <a:avLst/>
            </a:prstGeom>
          </p:spPr>
          <p:txBody>
            <a:bodyPr anchor="ctr" rtlCol="false" tIns="50800" lIns="50800" bIns="50800" rIns="50800"/>
            <a:lstStyle/>
            <a:p>
              <a:pPr algn="l" marL="0" indent="0" lvl="0">
                <a:lnSpc>
                  <a:spcPts val="2898"/>
                </a:lnSpc>
                <a:spcBef>
                  <a:spcPct val="0"/>
                </a:spcBef>
              </a:pPr>
            </a:p>
          </p:txBody>
        </p:sp>
      </p:grpSp>
      <p:sp>
        <p:nvSpPr>
          <p:cNvPr name="Freeform 9" id="9"/>
          <p:cNvSpPr/>
          <p:nvPr/>
        </p:nvSpPr>
        <p:spPr>
          <a:xfrm flipH="false" flipV="false" rot="0">
            <a:off x="15404270" y="7417928"/>
            <a:ext cx="5070900" cy="5070900"/>
          </a:xfrm>
          <a:custGeom>
            <a:avLst/>
            <a:gdLst/>
            <a:ahLst/>
            <a:cxnLst/>
            <a:rect r="r" b="b" t="t" l="l"/>
            <a:pathLst>
              <a:path h="5070900" w="5070900">
                <a:moveTo>
                  <a:pt x="0" y="0"/>
                </a:moveTo>
                <a:lnTo>
                  <a:pt x="5070900" y="0"/>
                </a:lnTo>
                <a:lnTo>
                  <a:pt x="5070900" y="5070900"/>
                </a:lnTo>
                <a:lnTo>
                  <a:pt x="0" y="50709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3205C">
                <a:alpha val="100000"/>
              </a:srgbClr>
            </a:gs>
            <a:gs pos="100000">
              <a:srgbClr val="11132C">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grpSp>
        <p:nvGrpSpPr>
          <p:cNvPr name="Group 2" id="2"/>
          <p:cNvGrpSpPr/>
          <p:nvPr/>
        </p:nvGrpSpPr>
        <p:grpSpPr>
          <a:xfrm rot="0">
            <a:off x="7347449" y="3597447"/>
            <a:ext cx="3593102" cy="3593102"/>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7625" cap="sq">
              <a:gradFill>
                <a:gsLst>
                  <a:gs pos="0">
                    <a:srgbClr val="00F6B7">
                      <a:alpha val="100000"/>
                    </a:srgbClr>
                  </a:gs>
                  <a:gs pos="100000">
                    <a:srgbClr val="057FC0">
                      <a:alpha val="100000"/>
                    </a:srgbClr>
                  </a:gs>
                </a:gsLst>
                <a:lin ang="5400000"/>
              </a:gradFill>
              <a:prstDash val="solid"/>
              <a:miter/>
            </a:ln>
          </p:spPr>
        </p:sp>
        <p:sp>
          <p:nvSpPr>
            <p:cNvPr name="TextBox 4" id="4"/>
            <p:cNvSpPr txBox="true"/>
            <p:nvPr/>
          </p:nvSpPr>
          <p:spPr>
            <a:xfrm>
              <a:off x="76200" y="-19050"/>
              <a:ext cx="660400" cy="755650"/>
            </a:xfrm>
            <a:prstGeom prst="rect">
              <a:avLst/>
            </a:prstGeom>
          </p:spPr>
          <p:txBody>
            <a:bodyPr anchor="ctr" rtlCol="false" tIns="50800" lIns="50800" bIns="50800" rIns="50800"/>
            <a:lstStyle/>
            <a:p>
              <a:pPr algn="l" marL="0" indent="0" lvl="0">
                <a:lnSpc>
                  <a:spcPts val="2898"/>
                </a:lnSpc>
                <a:spcBef>
                  <a:spcPct val="0"/>
                </a:spcBef>
              </a:pPr>
            </a:p>
          </p:txBody>
        </p:sp>
      </p:grpSp>
      <p:sp>
        <p:nvSpPr>
          <p:cNvPr name="Freeform 5" id="5"/>
          <p:cNvSpPr/>
          <p:nvPr/>
        </p:nvSpPr>
        <p:spPr>
          <a:xfrm flipH="false" flipV="false" rot="0">
            <a:off x="15484889" y="-2304768"/>
            <a:ext cx="5070900" cy="5070900"/>
          </a:xfrm>
          <a:custGeom>
            <a:avLst/>
            <a:gdLst/>
            <a:ahLst/>
            <a:cxnLst/>
            <a:rect r="r" b="b" t="t" l="l"/>
            <a:pathLst>
              <a:path h="5070900" w="5070900">
                <a:moveTo>
                  <a:pt x="0" y="0"/>
                </a:moveTo>
                <a:lnTo>
                  <a:pt x="5070900" y="0"/>
                </a:lnTo>
                <a:lnTo>
                  <a:pt x="5070900" y="5070900"/>
                </a:lnTo>
                <a:lnTo>
                  <a:pt x="0" y="50709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6" id="6"/>
          <p:cNvSpPr/>
          <p:nvPr/>
        </p:nvSpPr>
        <p:spPr>
          <a:xfrm flipH="false" flipV="false" rot="0">
            <a:off x="8707570" y="4962757"/>
            <a:ext cx="872859" cy="872859"/>
          </a:xfrm>
          <a:custGeom>
            <a:avLst/>
            <a:gdLst/>
            <a:ahLst/>
            <a:cxnLst/>
            <a:rect r="r" b="b" t="t" l="l"/>
            <a:pathLst>
              <a:path h="872859" w="872859">
                <a:moveTo>
                  <a:pt x="0" y="0"/>
                </a:moveTo>
                <a:lnTo>
                  <a:pt x="872860" y="0"/>
                </a:lnTo>
                <a:lnTo>
                  <a:pt x="872860" y="872860"/>
                </a:lnTo>
                <a:lnTo>
                  <a:pt x="0" y="87286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grpSp>
        <p:nvGrpSpPr>
          <p:cNvPr name="Group 7" id="7"/>
          <p:cNvGrpSpPr/>
          <p:nvPr/>
        </p:nvGrpSpPr>
        <p:grpSpPr>
          <a:xfrm rot="-5400000">
            <a:off x="2672561" y="1311474"/>
            <a:ext cx="1686752" cy="5413552"/>
            <a:chOff x="0" y="0"/>
            <a:chExt cx="7475268" cy="23991531"/>
          </a:xfrm>
        </p:grpSpPr>
        <p:sp>
          <p:nvSpPr>
            <p:cNvPr name="Freeform 8" id="8"/>
            <p:cNvSpPr/>
            <p:nvPr/>
          </p:nvSpPr>
          <p:spPr>
            <a:xfrm flipH="false" flipV="false" rot="0">
              <a:off x="0" y="0"/>
              <a:ext cx="7475396" cy="23991658"/>
            </a:xfrm>
            <a:custGeom>
              <a:avLst/>
              <a:gdLst/>
              <a:ahLst/>
              <a:cxnLst/>
              <a:rect r="r" b="b" t="t" l="l"/>
              <a:pathLst>
                <a:path h="23991658" w="7475396">
                  <a:moveTo>
                    <a:pt x="5683981" y="0"/>
                  </a:moveTo>
                  <a:lnTo>
                    <a:pt x="0" y="0"/>
                  </a:lnTo>
                  <a:lnTo>
                    <a:pt x="0" y="22039064"/>
                  </a:lnTo>
                  <a:cubicBezTo>
                    <a:pt x="0" y="23199813"/>
                    <a:pt x="791845" y="23991658"/>
                    <a:pt x="1765046" y="23991658"/>
                  </a:cubicBezTo>
                  <a:lnTo>
                    <a:pt x="7475396" y="23991658"/>
                  </a:lnTo>
                  <a:lnTo>
                    <a:pt x="7475396" y="1953373"/>
                  </a:lnTo>
                  <a:cubicBezTo>
                    <a:pt x="7475269" y="791845"/>
                    <a:pt x="6683550" y="0"/>
                    <a:pt x="5683981" y="0"/>
                  </a:cubicBezTo>
                  <a:close/>
                  <a:moveTo>
                    <a:pt x="7348269" y="23864531"/>
                  </a:moveTo>
                  <a:lnTo>
                    <a:pt x="1765046" y="23864531"/>
                  </a:lnTo>
                  <a:cubicBezTo>
                    <a:pt x="861822" y="23864531"/>
                    <a:pt x="127000" y="23129709"/>
                    <a:pt x="127000" y="22039064"/>
                  </a:cubicBezTo>
                  <a:lnTo>
                    <a:pt x="127000" y="127000"/>
                  </a:lnTo>
                  <a:lnTo>
                    <a:pt x="5683981" y="127000"/>
                  </a:lnTo>
                  <a:cubicBezTo>
                    <a:pt x="6613574" y="127000"/>
                    <a:pt x="7348396" y="861822"/>
                    <a:pt x="7348396" y="1953373"/>
                  </a:cubicBezTo>
                  <a:lnTo>
                    <a:pt x="7348396" y="23864531"/>
                  </a:lnTo>
                  <a:close/>
                </a:path>
              </a:pathLst>
            </a:custGeom>
            <a:gradFill rotWithShape="true">
              <a:gsLst>
                <a:gs pos="0">
                  <a:srgbClr val="00F6B7">
                    <a:alpha val="100000"/>
                  </a:srgbClr>
                </a:gs>
                <a:gs pos="100000">
                  <a:srgbClr val="057FC0">
                    <a:alpha val="100000"/>
                  </a:srgbClr>
                </a:gs>
              </a:gsLst>
              <a:lin ang="5400000"/>
            </a:gradFill>
          </p:spPr>
        </p:sp>
      </p:grpSp>
      <p:sp>
        <p:nvSpPr>
          <p:cNvPr name="TextBox 9" id="9"/>
          <p:cNvSpPr txBox="true"/>
          <p:nvPr/>
        </p:nvSpPr>
        <p:spPr>
          <a:xfrm rot="0">
            <a:off x="1180622" y="3270637"/>
            <a:ext cx="4431807" cy="1552889"/>
          </a:xfrm>
          <a:prstGeom prst="rect">
            <a:avLst/>
          </a:prstGeom>
        </p:spPr>
        <p:txBody>
          <a:bodyPr anchor="t" rtlCol="false" tIns="0" lIns="0" bIns="0" rIns="0">
            <a:spAutoFit/>
          </a:bodyPr>
          <a:lstStyle/>
          <a:p>
            <a:pPr algn="l" marL="0" indent="0" lvl="0">
              <a:lnSpc>
                <a:spcPts val="2082"/>
              </a:lnSpc>
              <a:spcBef>
                <a:spcPct val="0"/>
              </a:spcBef>
            </a:pPr>
            <a:r>
              <a:rPr lang="en-US" sz="1487" spc="62" strike="noStrike" u="none">
                <a:solidFill>
                  <a:srgbClr val="FFFFFF"/>
                </a:solidFill>
                <a:latin typeface="Montserrat"/>
                <a:ea typeface="Montserrat"/>
                <a:cs typeface="Montserrat"/>
                <a:sym typeface="Montserrat"/>
              </a:rPr>
              <a:t>Configuración por Pirámide</a:t>
            </a:r>
          </a:p>
          <a:p>
            <a:pPr algn="l" marL="0" indent="0" lvl="0">
              <a:lnSpc>
                <a:spcPts val="2082"/>
              </a:lnSpc>
              <a:spcBef>
                <a:spcPct val="0"/>
              </a:spcBef>
            </a:pPr>
            <a:r>
              <a:rPr lang="en-US" sz="1487" spc="62" strike="noStrike" u="none">
                <a:solidFill>
                  <a:srgbClr val="FFFFFF"/>
                </a:solidFill>
                <a:latin typeface="Montserrat"/>
                <a:ea typeface="Montserrat"/>
                <a:cs typeface="Montserrat"/>
                <a:sym typeface="Montserrat"/>
              </a:rPr>
              <a:t> Los anchors se asignan por nivel en la pirámide de características (P2–P7).</a:t>
            </a:r>
          </a:p>
          <a:p>
            <a:pPr algn="l" marL="0" indent="0" lvl="0">
              <a:lnSpc>
                <a:spcPts val="2082"/>
              </a:lnSpc>
              <a:spcBef>
                <a:spcPct val="0"/>
              </a:spcBef>
            </a:pPr>
            <a:r>
              <a:rPr lang="en-US" sz="1487" spc="62" strike="noStrike" u="none">
                <a:solidFill>
                  <a:srgbClr val="FFFFFF"/>
                </a:solidFill>
                <a:latin typeface="Montserrat"/>
                <a:ea typeface="Montserrat"/>
                <a:cs typeface="Montserrat"/>
                <a:sym typeface="Montserrat"/>
              </a:rPr>
              <a:t>P2 usa anchors pequeños, ideales para detectar rostros pequeños pero con mayor costo computaciona</a:t>
            </a:r>
          </a:p>
        </p:txBody>
      </p:sp>
      <p:grpSp>
        <p:nvGrpSpPr>
          <p:cNvPr name="Group 10" id="10"/>
          <p:cNvGrpSpPr/>
          <p:nvPr/>
        </p:nvGrpSpPr>
        <p:grpSpPr>
          <a:xfrm rot="0">
            <a:off x="5612429" y="2766132"/>
            <a:ext cx="848627" cy="848627"/>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F6B7">
                    <a:alpha val="100000"/>
                  </a:srgbClr>
                </a:gs>
                <a:gs pos="100000">
                  <a:srgbClr val="057FC0">
                    <a:alpha val="100000"/>
                  </a:srgbClr>
                </a:gs>
              </a:gsLst>
              <a:lin ang="5400000"/>
            </a:gradFill>
            <a:ln w="47625" cap="sq">
              <a:gradFill>
                <a:gsLst>
                  <a:gs pos="0">
                    <a:srgbClr val="00F6B7">
                      <a:alpha val="100000"/>
                    </a:srgbClr>
                  </a:gs>
                  <a:gs pos="100000">
                    <a:srgbClr val="057FC0">
                      <a:alpha val="100000"/>
                    </a:srgbClr>
                  </a:gs>
                </a:gsLst>
                <a:lin ang="5400000"/>
              </a:gradFill>
              <a:prstDash val="solid"/>
              <a:miter/>
            </a:ln>
          </p:spPr>
        </p:sp>
        <p:sp>
          <p:nvSpPr>
            <p:cNvPr name="TextBox 12" id="12"/>
            <p:cNvSpPr txBox="true"/>
            <p:nvPr/>
          </p:nvSpPr>
          <p:spPr>
            <a:xfrm>
              <a:off x="76200" y="28575"/>
              <a:ext cx="660400" cy="708025"/>
            </a:xfrm>
            <a:prstGeom prst="rect">
              <a:avLst/>
            </a:prstGeom>
          </p:spPr>
          <p:txBody>
            <a:bodyPr anchor="ctr" rtlCol="false" tIns="0" lIns="0" bIns="0" rIns="0"/>
            <a:lstStyle/>
            <a:p>
              <a:pPr algn="ctr" marL="0" indent="0" lvl="0">
                <a:lnSpc>
                  <a:spcPts val="3268"/>
                </a:lnSpc>
                <a:spcBef>
                  <a:spcPct val="0"/>
                </a:spcBef>
              </a:pPr>
              <a:r>
                <a:rPr lang="en-US" b="true" sz="2334" spc="98" strike="noStrike" u="none">
                  <a:solidFill>
                    <a:srgbClr val="000000"/>
                  </a:solidFill>
                  <a:latin typeface="Montserrat Bold"/>
                  <a:ea typeface="Montserrat Bold"/>
                  <a:cs typeface="Montserrat Bold"/>
                  <a:sym typeface="Montserrat Bold"/>
                </a:rPr>
                <a:t>01</a:t>
              </a:r>
            </a:p>
          </p:txBody>
        </p:sp>
      </p:grpSp>
      <p:sp>
        <p:nvSpPr>
          <p:cNvPr name="AutoShape 13" id="13"/>
          <p:cNvSpPr/>
          <p:nvPr/>
        </p:nvSpPr>
        <p:spPr>
          <a:xfrm flipH="true" flipV="true">
            <a:off x="6461057" y="3190446"/>
            <a:ext cx="2682943" cy="407001"/>
          </a:xfrm>
          <a:prstGeom prst="line">
            <a:avLst/>
          </a:prstGeom>
          <a:ln cap="rnd" w="47625">
            <a:gradFill>
              <a:gsLst>
                <a:gs pos="0">
                  <a:srgbClr val="00F6B7">
                    <a:alpha val="100000"/>
                  </a:srgbClr>
                </a:gs>
                <a:gs pos="100000">
                  <a:srgbClr val="057FC0">
                    <a:alpha val="100000"/>
                  </a:srgbClr>
                </a:gs>
              </a:gsLst>
              <a:lin ang="5400000"/>
            </a:gradFill>
            <a:prstDash val="sysDot"/>
            <a:headEnd type="oval" len="lg" w="lg"/>
            <a:tailEnd type="oval" len="lg" w="lg"/>
          </a:ln>
        </p:spPr>
      </p:sp>
      <p:grpSp>
        <p:nvGrpSpPr>
          <p:cNvPr name="Group 14" id="14"/>
          <p:cNvGrpSpPr/>
          <p:nvPr/>
        </p:nvGrpSpPr>
        <p:grpSpPr>
          <a:xfrm rot="-5400000">
            <a:off x="2672561" y="3508099"/>
            <a:ext cx="1686752" cy="5413552"/>
            <a:chOff x="0" y="0"/>
            <a:chExt cx="7475268" cy="23991531"/>
          </a:xfrm>
        </p:grpSpPr>
        <p:sp>
          <p:nvSpPr>
            <p:cNvPr name="Freeform 15" id="15"/>
            <p:cNvSpPr/>
            <p:nvPr/>
          </p:nvSpPr>
          <p:spPr>
            <a:xfrm flipH="false" flipV="false" rot="0">
              <a:off x="0" y="0"/>
              <a:ext cx="7475396" cy="23991658"/>
            </a:xfrm>
            <a:custGeom>
              <a:avLst/>
              <a:gdLst/>
              <a:ahLst/>
              <a:cxnLst/>
              <a:rect r="r" b="b" t="t" l="l"/>
              <a:pathLst>
                <a:path h="23991658" w="7475396">
                  <a:moveTo>
                    <a:pt x="5683981" y="0"/>
                  </a:moveTo>
                  <a:lnTo>
                    <a:pt x="0" y="0"/>
                  </a:lnTo>
                  <a:lnTo>
                    <a:pt x="0" y="22039064"/>
                  </a:lnTo>
                  <a:cubicBezTo>
                    <a:pt x="0" y="23199813"/>
                    <a:pt x="791845" y="23991658"/>
                    <a:pt x="1765046" y="23991658"/>
                  </a:cubicBezTo>
                  <a:lnTo>
                    <a:pt x="7475396" y="23991658"/>
                  </a:lnTo>
                  <a:lnTo>
                    <a:pt x="7475396" y="1953373"/>
                  </a:lnTo>
                  <a:cubicBezTo>
                    <a:pt x="7475269" y="791845"/>
                    <a:pt x="6683550" y="0"/>
                    <a:pt x="5683981" y="0"/>
                  </a:cubicBezTo>
                  <a:close/>
                  <a:moveTo>
                    <a:pt x="7348269" y="23864531"/>
                  </a:moveTo>
                  <a:lnTo>
                    <a:pt x="1765046" y="23864531"/>
                  </a:lnTo>
                  <a:cubicBezTo>
                    <a:pt x="861822" y="23864531"/>
                    <a:pt x="127000" y="23129709"/>
                    <a:pt x="127000" y="22039064"/>
                  </a:cubicBezTo>
                  <a:lnTo>
                    <a:pt x="127000" y="127000"/>
                  </a:lnTo>
                  <a:lnTo>
                    <a:pt x="5683981" y="127000"/>
                  </a:lnTo>
                  <a:cubicBezTo>
                    <a:pt x="6613574" y="127000"/>
                    <a:pt x="7348396" y="861822"/>
                    <a:pt x="7348396" y="1953373"/>
                  </a:cubicBezTo>
                  <a:lnTo>
                    <a:pt x="7348396" y="23864531"/>
                  </a:lnTo>
                  <a:close/>
                </a:path>
              </a:pathLst>
            </a:custGeom>
            <a:gradFill rotWithShape="true">
              <a:gsLst>
                <a:gs pos="0">
                  <a:srgbClr val="00F6B7">
                    <a:alpha val="100000"/>
                  </a:srgbClr>
                </a:gs>
                <a:gs pos="100000">
                  <a:srgbClr val="057FC0">
                    <a:alpha val="100000"/>
                  </a:srgbClr>
                </a:gs>
              </a:gsLst>
              <a:lin ang="5400000"/>
            </a:gradFill>
          </p:spPr>
        </p:sp>
      </p:grpSp>
      <p:sp>
        <p:nvSpPr>
          <p:cNvPr name="TextBox 16" id="16"/>
          <p:cNvSpPr txBox="true"/>
          <p:nvPr/>
        </p:nvSpPr>
        <p:spPr>
          <a:xfrm rot="0">
            <a:off x="1180622" y="5573536"/>
            <a:ext cx="4431807" cy="1292539"/>
          </a:xfrm>
          <a:prstGeom prst="rect">
            <a:avLst/>
          </a:prstGeom>
        </p:spPr>
        <p:txBody>
          <a:bodyPr anchor="t" rtlCol="false" tIns="0" lIns="0" bIns="0" rIns="0">
            <a:spAutoFit/>
          </a:bodyPr>
          <a:lstStyle/>
          <a:p>
            <a:pPr algn="l" marL="0" indent="0" lvl="0">
              <a:lnSpc>
                <a:spcPts val="2082"/>
              </a:lnSpc>
              <a:spcBef>
                <a:spcPct val="0"/>
              </a:spcBef>
            </a:pPr>
            <a:r>
              <a:rPr lang="en-US" sz="1487" spc="62">
                <a:solidFill>
                  <a:srgbClr val="FFFFFF"/>
                </a:solidFill>
                <a:latin typeface="Montserrat"/>
                <a:ea typeface="Montserrat"/>
                <a:cs typeface="Montserrat"/>
                <a:sym typeface="Montserrat"/>
              </a:rPr>
              <a:t>E</a:t>
            </a:r>
            <a:r>
              <a:rPr lang="en-US" sz="1487" spc="62" strike="noStrike" u="none">
                <a:solidFill>
                  <a:srgbClr val="FFFFFF"/>
                </a:solidFill>
                <a:latin typeface="Montserrat"/>
                <a:ea typeface="Montserrat"/>
                <a:cs typeface="Montserrat"/>
                <a:sym typeface="Montserrat"/>
              </a:rPr>
              <a:t>scala de Anchors</a:t>
            </a:r>
          </a:p>
          <a:p>
            <a:pPr algn="l" marL="0" indent="0" lvl="0">
              <a:lnSpc>
                <a:spcPts val="2082"/>
              </a:lnSpc>
              <a:spcBef>
                <a:spcPct val="0"/>
              </a:spcBef>
            </a:pPr>
            <a:r>
              <a:rPr lang="en-US" sz="1487" spc="62" strike="noStrike" u="none">
                <a:solidFill>
                  <a:srgbClr val="FFFFFF"/>
                </a:solidFill>
                <a:latin typeface="Montserrat"/>
                <a:ea typeface="Montserrat"/>
                <a:cs typeface="Montserrat"/>
                <a:sym typeface="Montserrat"/>
              </a:rPr>
              <a:t> Se utiliza una escala base ≈ 1.2599 para generar anchors de distintos tamaños.</a:t>
            </a:r>
          </a:p>
          <a:p>
            <a:pPr algn="l" marL="0" indent="0" lvl="0">
              <a:lnSpc>
                <a:spcPts val="2082"/>
              </a:lnSpc>
              <a:spcBef>
                <a:spcPct val="0"/>
              </a:spcBef>
            </a:pPr>
            <a:r>
              <a:rPr lang="en-US" sz="1487" spc="62" strike="noStrike" u="none">
                <a:solidFill>
                  <a:srgbClr val="FFFFFF"/>
                </a:solidFill>
                <a:latin typeface="Montserrat"/>
                <a:ea typeface="Montserrat"/>
                <a:cs typeface="Montserrat"/>
                <a:sym typeface="Montserrat"/>
              </a:rPr>
              <a:t> Todos los anchors tienen relación de aspecto fija 1:1.</a:t>
            </a:r>
          </a:p>
        </p:txBody>
      </p:sp>
      <p:grpSp>
        <p:nvGrpSpPr>
          <p:cNvPr name="Group 17" id="17"/>
          <p:cNvGrpSpPr/>
          <p:nvPr/>
        </p:nvGrpSpPr>
        <p:grpSpPr>
          <a:xfrm rot="0">
            <a:off x="5612429" y="4962757"/>
            <a:ext cx="848627" cy="848627"/>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F6B7">
                    <a:alpha val="100000"/>
                  </a:srgbClr>
                </a:gs>
                <a:gs pos="100000">
                  <a:srgbClr val="057FC0">
                    <a:alpha val="100000"/>
                  </a:srgbClr>
                </a:gs>
              </a:gsLst>
              <a:lin ang="5400000"/>
            </a:gradFill>
            <a:ln w="47625" cap="sq">
              <a:gradFill>
                <a:gsLst>
                  <a:gs pos="0">
                    <a:srgbClr val="00F6B7">
                      <a:alpha val="100000"/>
                    </a:srgbClr>
                  </a:gs>
                  <a:gs pos="100000">
                    <a:srgbClr val="057FC0">
                      <a:alpha val="100000"/>
                    </a:srgbClr>
                  </a:gs>
                </a:gsLst>
                <a:lin ang="5400000"/>
              </a:gradFill>
              <a:prstDash val="solid"/>
              <a:miter/>
            </a:ln>
          </p:spPr>
        </p:sp>
        <p:sp>
          <p:nvSpPr>
            <p:cNvPr name="TextBox 19" id="19"/>
            <p:cNvSpPr txBox="true"/>
            <p:nvPr/>
          </p:nvSpPr>
          <p:spPr>
            <a:xfrm>
              <a:off x="76200" y="28575"/>
              <a:ext cx="660400" cy="708025"/>
            </a:xfrm>
            <a:prstGeom prst="rect">
              <a:avLst/>
            </a:prstGeom>
          </p:spPr>
          <p:txBody>
            <a:bodyPr anchor="ctr" rtlCol="false" tIns="0" lIns="0" bIns="0" rIns="0"/>
            <a:lstStyle/>
            <a:p>
              <a:pPr algn="ctr" marL="0" indent="0" lvl="0">
                <a:lnSpc>
                  <a:spcPts val="3268"/>
                </a:lnSpc>
                <a:spcBef>
                  <a:spcPct val="0"/>
                </a:spcBef>
              </a:pPr>
              <a:r>
                <a:rPr lang="en-US" b="true" sz="2334" spc="98">
                  <a:solidFill>
                    <a:srgbClr val="000000"/>
                  </a:solidFill>
                  <a:latin typeface="Montserrat Bold"/>
                  <a:ea typeface="Montserrat Bold"/>
                  <a:cs typeface="Montserrat Bold"/>
                  <a:sym typeface="Montserrat Bold"/>
                </a:rPr>
                <a:t>02</a:t>
              </a:r>
            </a:p>
          </p:txBody>
        </p:sp>
      </p:grpSp>
      <p:grpSp>
        <p:nvGrpSpPr>
          <p:cNvPr name="Group 20" id="20"/>
          <p:cNvGrpSpPr/>
          <p:nvPr/>
        </p:nvGrpSpPr>
        <p:grpSpPr>
          <a:xfrm rot="-5400000">
            <a:off x="2672561" y="5708148"/>
            <a:ext cx="1686752" cy="5413552"/>
            <a:chOff x="0" y="0"/>
            <a:chExt cx="7475268" cy="23991531"/>
          </a:xfrm>
        </p:grpSpPr>
        <p:sp>
          <p:nvSpPr>
            <p:cNvPr name="Freeform 21" id="21"/>
            <p:cNvSpPr/>
            <p:nvPr/>
          </p:nvSpPr>
          <p:spPr>
            <a:xfrm flipH="false" flipV="false" rot="0">
              <a:off x="0" y="0"/>
              <a:ext cx="7475396" cy="23991658"/>
            </a:xfrm>
            <a:custGeom>
              <a:avLst/>
              <a:gdLst/>
              <a:ahLst/>
              <a:cxnLst/>
              <a:rect r="r" b="b" t="t" l="l"/>
              <a:pathLst>
                <a:path h="23991658" w="7475396">
                  <a:moveTo>
                    <a:pt x="5683981" y="0"/>
                  </a:moveTo>
                  <a:lnTo>
                    <a:pt x="0" y="0"/>
                  </a:lnTo>
                  <a:lnTo>
                    <a:pt x="0" y="22039064"/>
                  </a:lnTo>
                  <a:cubicBezTo>
                    <a:pt x="0" y="23199813"/>
                    <a:pt x="791845" y="23991658"/>
                    <a:pt x="1765046" y="23991658"/>
                  </a:cubicBezTo>
                  <a:lnTo>
                    <a:pt x="7475396" y="23991658"/>
                  </a:lnTo>
                  <a:lnTo>
                    <a:pt x="7475396" y="1953373"/>
                  </a:lnTo>
                  <a:cubicBezTo>
                    <a:pt x="7475269" y="791845"/>
                    <a:pt x="6683550" y="0"/>
                    <a:pt x="5683981" y="0"/>
                  </a:cubicBezTo>
                  <a:close/>
                  <a:moveTo>
                    <a:pt x="7348269" y="23864531"/>
                  </a:moveTo>
                  <a:lnTo>
                    <a:pt x="1765046" y="23864531"/>
                  </a:lnTo>
                  <a:cubicBezTo>
                    <a:pt x="861822" y="23864531"/>
                    <a:pt x="127000" y="23129709"/>
                    <a:pt x="127000" y="22039064"/>
                  </a:cubicBezTo>
                  <a:lnTo>
                    <a:pt x="127000" y="127000"/>
                  </a:lnTo>
                  <a:lnTo>
                    <a:pt x="5683981" y="127000"/>
                  </a:lnTo>
                  <a:cubicBezTo>
                    <a:pt x="6613574" y="127000"/>
                    <a:pt x="7348396" y="861822"/>
                    <a:pt x="7348396" y="1953373"/>
                  </a:cubicBezTo>
                  <a:lnTo>
                    <a:pt x="7348396" y="23864531"/>
                  </a:lnTo>
                  <a:close/>
                </a:path>
              </a:pathLst>
            </a:custGeom>
            <a:gradFill rotWithShape="true">
              <a:gsLst>
                <a:gs pos="0">
                  <a:srgbClr val="00F6B7">
                    <a:alpha val="100000"/>
                  </a:srgbClr>
                </a:gs>
                <a:gs pos="100000">
                  <a:srgbClr val="057FC0">
                    <a:alpha val="100000"/>
                  </a:srgbClr>
                </a:gs>
              </a:gsLst>
              <a:lin ang="5400000"/>
            </a:gradFill>
          </p:spPr>
        </p:sp>
      </p:grpSp>
      <p:sp>
        <p:nvSpPr>
          <p:cNvPr name="TextBox 22" id="22"/>
          <p:cNvSpPr txBox="true"/>
          <p:nvPr/>
        </p:nvSpPr>
        <p:spPr>
          <a:xfrm rot="0">
            <a:off x="1180622" y="7773585"/>
            <a:ext cx="4431807" cy="1292539"/>
          </a:xfrm>
          <a:prstGeom prst="rect">
            <a:avLst/>
          </a:prstGeom>
        </p:spPr>
        <p:txBody>
          <a:bodyPr anchor="t" rtlCol="false" tIns="0" lIns="0" bIns="0" rIns="0">
            <a:spAutoFit/>
          </a:bodyPr>
          <a:lstStyle/>
          <a:p>
            <a:pPr algn="l" marL="0" indent="0" lvl="0">
              <a:lnSpc>
                <a:spcPts val="2082"/>
              </a:lnSpc>
              <a:spcBef>
                <a:spcPct val="0"/>
              </a:spcBef>
            </a:pPr>
            <a:r>
              <a:rPr lang="en-US" sz="1487" spc="62">
                <a:solidFill>
                  <a:srgbClr val="FFFFFF"/>
                </a:solidFill>
                <a:latin typeface="Montserrat"/>
                <a:ea typeface="Montserrat"/>
                <a:cs typeface="Montserrat"/>
                <a:sym typeface="Montserrat"/>
              </a:rPr>
              <a:t>C</a:t>
            </a:r>
            <a:r>
              <a:rPr lang="en-US" sz="1487" spc="62" strike="noStrike" u="none">
                <a:solidFill>
                  <a:srgbClr val="FFFFFF"/>
                </a:solidFill>
                <a:latin typeface="Montserrat"/>
                <a:ea typeface="Montserrat"/>
                <a:cs typeface="Montserrat"/>
                <a:sym typeface="Montserrat"/>
              </a:rPr>
              <a:t>obertura de Anchors</a:t>
            </a:r>
          </a:p>
          <a:p>
            <a:pPr algn="l" marL="0" indent="0" lvl="0">
              <a:lnSpc>
                <a:spcPts val="2082"/>
              </a:lnSpc>
              <a:spcBef>
                <a:spcPct val="0"/>
              </a:spcBef>
            </a:pPr>
            <a:r>
              <a:rPr lang="en-US" sz="1487" spc="62" strike="noStrike" u="none">
                <a:solidFill>
                  <a:srgbClr val="FFFFFF"/>
                </a:solidFill>
                <a:latin typeface="Montserrat"/>
                <a:ea typeface="Montserrat"/>
                <a:cs typeface="Montserrat"/>
                <a:sym typeface="Montserrat"/>
              </a:rPr>
              <a:t> Para una imagen de 640×640 px, los anchors cubren tamaños desde 16×16 hasta 406×406 px.</a:t>
            </a:r>
          </a:p>
          <a:p>
            <a:pPr algn="l" marL="0" indent="0" lvl="0">
              <a:lnSpc>
                <a:spcPts val="2082"/>
              </a:lnSpc>
              <a:spcBef>
                <a:spcPct val="0"/>
              </a:spcBef>
            </a:pPr>
          </a:p>
        </p:txBody>
      </p:sp>
      <p:grpSp>
        <p:nvGrpSpPr>
          <p:cNvPr name="Group 23" id="23"/>
          <p:cNvGrpSpPr/>
          <p:nvPr/>
        </p:nvGrpSpPr>
        <p:grpSpPr>
          <a:xfrm rot="0">
            <a:off x="5612429" y="7162807"/>
            <a:ext cx="848627" cy="848627"/>
            <a:chOff x="0" y="0"/>
            <a:chExt cx="812800" cy="812800"/>
          </a:xfrm>
        </p:grpSpPr>
        <p:sp>
          <p:nvSpPr>
            <p:cNvPr name="Freeform 24" id="2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F6B7">
                    <a:alpha val="100000"/>
                  </a:srgbClr>
                </a:gs>
                <a:gs pos="100000">
                  <a:srgbClr val="057FC0">
                    <a:alpha val="100000"/>
                  </a:srgbClr>
                </a:gs>
              </a:gsLst>
              <a:lin ang="5400000"/>
            </a:gradFill>
            <a:ln w="47625" cap="sq">
              <a:gradFill>
                <a:gsLst>
                  <a:gs pos="0">
                    <a:srgbClr val="00F6B7">
                      <a:alpha val="100000"/>
                    </a:srgbClr>
                  </a:gs>
                  <a:gs pos="100000">
                    <a:srgbClr val="057FC0">
                      <a:alpha val="100000"/>
                    </a:srgbClr>
                  </a:gs>
                </a:gsLst>
                <a:lin ang="5400000"/>
              </a:gradFill>
              <a:prstDash val="solid"/>
              <a:miter/>
            </a:ln>
          </p:spPr>
        </p:sp>
        <p:sp>
          <p:nvSpPr>
            <p:cNvPr name="TextBox 25" id="25"/>
            <p:cNvSpPr txBox="true"/>
            <p:nvPr/>
          </p:nvSpPr>
          <p:spPr>
            <a:xfrm>
              <a:off x="76200" y="28575"/>
              <a:ext cx="660400" cy="708025"/>
            </a:xfrm>
            <a:prstGeom prst="rect">
              <a:avLst/>
            </a:prstGeom>
          </p:spPr>
          <p:txBody>
            <a:bodyPr anchor="ctr" rtlCol="false" tIns="0" lIns="0" bIns="0" rIns="0"/>
            <a:lstStyle/>
            <a:p>
              <a:pPr algn="ctr" marL="0" indent="0" lvl="0">
                <a:lnSpc>
                  <a:spcPts val="3268"/>
                </a:lnSpc>
                <a:spcBef>
                  <a:spcPct val="0"/>
                </a:spcBef>
              </a:pPr>
              <a:r>
                <a:rPr lang="en-US" b="true" sz="2334" spc="98">
                  <a:solidFill>
                    <a:srgbClr val="000000"/>
                  </a:solidFill>
                  <a:latin typeface="Montserrat Bold"/>
                  <a:ea typeface="Montserrat Bold"/>
                  <a:cs typeface="Montserrat Bold"/>
                  <a:sym typeface="Montserrat Bold"/>
                </a:rPr>
                <a:t>03</a:t>
              </a:r>
            </a:p>
          </p:txBody>
        </p:sp>
      </p:grpSp>
      <p:sp>
        <p:nvSpPr>
          <p:cNvPr name="AutoShape 26" id="26"/>
          <p:cNvSpPr/>
          <p:nvPr/>
        </p:nvSpPr>
        <p:spPr>
          <a:xfrm flipH="true" flipV="true">
            <a:off x="6461057" y="5387071"/>
            <a:ext cx="886392" cy="6927"/>
          </a:xfrm>
          <a:prstGeom prst="line">
            <a:avLst/>
          </a:prstGeom>
          <a:ln cap="rnd" w="47625">
            <a:gradFill>
              <a:gsLst>
                <a:gs pos="0">
                  <a:srgbClr val="00F6B7">
                    <a:alpha val="100000"/>
                  </a:srgbClr>
                </a:gs>
                <a:gs pos="100000">
                  <a:srgbClr val="057FC0">
                    <a:alpha val="100000"/>
                  </a:srgbClr>
                </a:gs>
              </a:gsLst>
              <a:lin ang="5400000"/>
            </a:gradFill>
            <a:prstDash val="sysDot"/>
            <a:headEnd type="oval" len="lg" w="lg"/>
            <a:tailEnd type="oval" len="lg" w="lg"/>
          </a:ln>
        </p:spPr>
      </p:sp>
      <p:sp>
        <p:nvSpPr>
          <p:cNvPr name="AutoShape 27" id="27"/>
          <p:cNvSpPr/>
          <p:nvPr/>
        </p:nvSpPr>
        <p:spPr>
          <a:xfrm flipH="true">
            <a:off x="6461057" y="7190549"/>
            <a:ext cx="2682943" cy="396571"/>
          </a:xfrm>
          <a:prstGeom prst="line">
            <a:avLst/>
          </a:prstGeom>
          <a:ln cap="rnd" w="47625">
            <a:gradFill>
              <a:gsLst>
                <a:gs pos="0">
                  <a:srgbClr val="00F6B7">
                    <a:alpha val="100000"/>
                  </a:srgbClr>
                </a:gs>
                <a:gs pos="100000">
                  <a:srgbClr val="057FC0">
                    <a:alpha val="100000"/>
                  </a:srgbClr>
                </a:gs>
              </a:gsLst>
              <a:lin ang="5400000"/>
            </a:gradFill>
            <a:prstDash val="sysDot"/>
            <a:headEnd type="oval" len="lg" w="lg"/>
            <a:tailEnd type="oval" len="lg" w="lg"/>
          </a:ln>
        </p:spPr>
      </p:sp>
      <p:grpSp>
        <p:nvGrpSpPr>
          <p:cNvPr name="Group 28" id="28"/>
          <p:cNvGrpSpPr/>
          <p:nvPr/>
        </p:nvGrpSpPr>
        <p:grpSpPr>
          <a:xfrm rot="-5400000">
            <a:off x="13927901" y="1311474"/>
            <a:ext cx="1686752" cy="5413552"/>
            <a:chOff x="0" y="0"/>
            <a:chExt cx="7475268" cy="23991531"/>
          </a:xfrm>
        </p:grpSpPr>
        <p:sp>
          <p:nvSpPr>
            <p:cNvPr name="Freeform 29" id="29"/>
            <p:cNvSpPr/>
            <p:nvPr/>
          </p:nvSpPr>
          <p:spPr>
            <a:xfrm flipH="false" flipV="false" rot="0">
              <a:off x="0" y="0"/>
              <a:ext cx="7475396" cy="23991658"/>
            </a:xfrm>
            <a:custGeom>
              <a:avLst/>
              <a:gdLst/>
              <a:ahLst/>
              <a:cxnLst/>
              <a:rect r="r" b="b" t="t" l="l"/>
              <a:pathLst>
                <a:path h="23991658" w="7475396">
                  <a:moveTo>
                    <a:pt x="5683981" y="0"/>
                  </a:moveTo>
                  <a:lnTo>
                    <a:pt x="0" y="0"/>
                  </a:lnTo>
                  <a:lnTo>
                    <a:pt x="0" y="22039064"/>
                  </a:lnTo>
                  <a:cubicBezTo>
                    <a:pt x="0" y="23199813"/>
                    <a:pt x="791845" y="23991658"/>
                    <a:pt x="1765046" y="23991658"/>
                  </a:cubicBezTo>
                  <a:lnTo>
                    <a:pt x="7475396" y="23991658"/>
                  </a:lnTo>
                  <a:lnTo>
                    <a:pt x="7475396" y="1953373"/>
                  </a:lnTo>
                  <a:cubicBezTo>
                    <a:pt x="7475269" y="791845"/>
                    <a:pt x="6683550" y="0"/>
                    <a:pt x="5683981" y="0"/>
                  </a:cubicBezTo>
                  <a:close/>
                  <a:moveTo>
                    <a:pt x="7348269" y="23864531"/>
                  </a:moveTo>
                  <a:lnTo>
                    <a:pt x="1765046" y="23864531"/>
                  </a:lnTo>
                  <a:cubicBezTo>
                    <a:pt x="861822" y="23864531"/>
                    <a:pt x="127000" y="23129709"/>
                    <a:pt x="127000" y="22039064"/>
                  </a:cubicBezTo>
                  <a:lnTo>
                    <a:pt x="127000" y="127000"/>
                  </a:lnTo>
                  <a:lnTo>
                    <a:pt x="5683981" y="127000"/>
                  </a:lnTo>
                  <a:cubicBezTo>
                    <a:pt x="6613574" y="127000"/>
                    <a:pt x="7348396" y="861822"/>
                    <a:pt x="7348396" y="1953373"/>
                  </a:cubicBezTo>
                  <a:lnTo>
                    <a:pt x="7348396" y="23864531"/>
                  </a:lnTo>
                  <a:close/>
                </a:path>
              </a:pathLst>
            </a:custGeom>
            <a:gradFill rotWithShape="true">
              <a:gsLst>
                <a:gs pos="0">
                  <a:srgbClr val="00F6B7">
                    <a:alpha val="100000"/>
                  </a:srgbClr>
                </a:gs>
                <a:gs pos="100000">
                  <a:srgbClr val="057FC0">
                    <a:alpha val="100000"/>
                  </a:srgbClr>
                </a:gs>
              </a:gsLst>
              <a:lin ang="5400000"/>
            </a:gradFill>
          </p:spPr>
        </p:sp>
      </p:grpSp>
      <p:sp>
        <p:nvSpPr>
          <p:cNvPr name="TextBox 30" id="30"/>
          <p:cNvSpPr txBox="true"/>
          <p:nvPr/>
        </p:nvSpPr>
        <p:spPr>
          <a:xfrm rot="0">
            <a:off x="12707225" y="3376911"/>
            <a:ext cx="4431807" cy="1032190"/>
          </a:xfrm>
          <a:prstGeom prst="rect">
            <a:avLst/>
          </a:prstGeom>
        </p:spPr>
        <p:txBody>
          <a:bodyPr anchor="t" rtlCol="false" tIns="0" lIns="0" bIns="0" rIns="0">
            <a:spAutoFit/>
          </a:bodyPr>
          <a:lstStyle/>
          <a:p>
            <a:pPr algn="l" marL="0" indent="0" lvl="0">
              <a:lnSpc>
                <a:spcPts val="2082"/>
              </a:lnSpc>
              <a:spcBef>
                <a:spcPct val="0"/>
              </a:spcBef>
            </a:pPr>
            <a:r>
              <a:rPr lang="en-US" sz="1487" spc="62">
                <a:solidFill>
                  <a:srgbClr val="FFFFFF"/>
                </a:solidFill>
                <a:latin typeface="Montserrat"/>
                <a:ea typeface="Montserrat"/>
                <a:cs typeface="Montserrat"/>
                <a:sym typeface="Montserrat"/>
              </a:rPr>
              <a:t>T</a:t>
            </a:r>
            <a:r>
              <a:rPr lang="en-US" sz="1487" spc="62" strike="noStrike" u="none">
                <a:solidFill>
                  <a:srgbClr val="FFFFFF"/>
                </a:solidFill>
                <a:latin typeface="Montserrat"/>
                <a:ea typeface="Montserrat"/>
                <a:cs typeface="Montserrat"/>
                <a:sym typeface="Montserrat"/>
              </a:rPr>
              <a:t>otal de Anchors</a:t>
            </a:r>
          </a:p>
          <a:p>
            <a:pPr algn="l" marL="0" indent="0" lvl="0">
              <a:lnSpc>
                <a:spcPts val="2082"/>
              </a:lnSpc>
              <a:spcBef>
                <a:spcPct val="0"/>
              </a:spcBef>
            </a:pPr>
            <a:r>
              <a:rPr lang="en-US" sz="1487" spc="62" strike="noStrike" u="none">
                <a:solidFill>
                  <a:srgbClr val="FFFFFF"/>
                </a:solidFill>
                <a:latin typeface="Montserrat"/>
                <a:ea typeface="Montserrat"/>
                <a:cs typeface="Montserrat"/>
                <a:sym typeface="Montserrat"/>
              </a:rPr>
              <a:t> Se generan 102,300 anchors por imagen.</a:t>
            </a:r>
          </a:p>
          <a:p>
            <a:pPr algn="l" marL="0" indent="0" lvl="0">
              <a:lnSpc>
                <a:spcPts val="2082"/>
              </a:lnSpc>
              <a:spcBef>
                <a:spcPct val="0"/>
              </a:spcBef>
            </a:pPr>
            <a:r>
              <a:rPr lang="en-US" sz="1487" spc="62" strike="noStrike" u="none">
                <a:solidFill>
                  <a:srgbClr val="FFFFFF"/>
                </a:solidFill>
                <a:latin typeface="Montserrat"/>
                <a:ea typeface="Montserrat"/>
                <a:cs typeface="Montserrat"/>
                <a:sym typeface="Montserrat"/>
              </a:rPr>
              <a:t> El 75% proviene del nivel P2, clave para detectar detalles finos.</a:t>
            </a:r>
          </a:p>
        </p:txBody>
      </p:sp>
      <p:grpSp>
        <p:nvGrpSpPr>
          <p:cNvPr name="Group 31" id="31"/>
          <p:cNvGrpSpPr/>
          <p:nvPr/>
        </p:nvGrpSpPr>
        <p:grpSpPr>
          <a:xfrm rot="0">
            <a:off x="11788276" y="2766132"/>
            <a:ext cx="848627" cy="848627"/>
            <a:chOff x="0" y="0"/>
            <a:chExt cx="812800" cy="812800"/>
          </a:xfrm>
        </p:grpSpPr>
        <p:sp>
          <p:nvSpPr>
            <p:cNvPr name="Freeform 32" id="3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F6B7">
                    <a:alpha val="100000"/>
                  </a:srgbClr>
                </a:gs>
                <a:gs pos="100000">
                  <a:srgbClr val="057FC0">
                    <a:alpha val="100000"/>
                  </a:srgbClr>
                </a:gs>
              </a:gsLst>
              <a:lin ang="5400000"/>
            </a:gradFill>
            <a:ln w="47625" cap="sq">
              <a:gradFill>
                <a:gsLst>
                  <a:gs pos="0">
                    <a:srgbClr val="00F6B7">
                      <a:alpha val="100000"/>
                    </a:srgbClr>
                  </a:gs>
                  <a:gs pos="100000">
                    <a:srgbClr val="057FC0">
                      <a:alpha val="100000"/>
                    </a:srgbClr>
                  </a:gs>
                </a:gsLst>
                <a:lin ang="5400000"/>
              </a:gradFill>
              <a:prstDash val="solid"/>
              <a:miter/>
            </a:ln>
          </p:spPr>
        </p:sp>
        <p:sp>
          <p:nvSpPr>
            <p:cNvPr name="TextBox 33" id="33"/>
            <p:cNvSpPr txBox="true"/>
            <p:nvPr/>
          </p:nvSpPr>
          <p:spPr>
            <a:xfrm>
              <a:off x="76200" y="28575"/>
              <a:ext cx="660400" cy="708025"/>
            </a:xfrm>
            <a:prstGeom prst="rect">
              <a:avLst/>
            </a:prstGeom>
          </p:spPr>
          <p:txBody>
            <a:bodyPr anchor="ctr" rtlCol="false" tIns="0" lIns="0" bIns="0" rIns="0"/>
            <a:lstStyle/>
            <a:p>
              <a:pPr algn="ctr" marL="0" indent="0" lvl="0">
                <a:lnSpc>
                  <a:spcPts val="3268"/>
                </a:lnSpc>
                <a:spcBef>
                  <a:spcPct val="0"/>
                </a:spcBef>
              </a:pPr>
              <a:r>
                <a:rPr lang="en-US" b="true" sz="2334" spc="98">
                  <a:solidFill>
                    <a:srgbClr val="000000"/>
                  </a:solidFill>
                  <a:latin typeface="Montserrat Bold"/>
                  <a:ea typeface="Montserrat Bold"/>
                  <a:cs typeface="Montserrat Bold"/>
                  <a:sym typeface="Montserrat Bold"/>
                </a:rPr>
                <a:t>04</a:t>
              </a:r>
            </a:p>
          </p:txBody>
        </p:sp>
      </p:grpSp>
      <p:grpSp>
        <p:nvGrpSpPr>
          <p:cNvPr name="Group 34" id="34"/>
          <p:cNvGrpSpPr/>
          <p:nvPr/>
        </p:nvGrpSpPr>
        <p:grpSpPr>
          <a:xfrm rot="-5400000">
            <a:off x="13927901" y="3508099"/>
            <a:ext cx="1686752" cy="5413552"/>
            <a:chOff x="0" y="0"/>
            <a:chExt cx="7475268" cy="23991531"/>
          </a:xfrm>
        </p:grpSpPr>
        <p:sp>
          <p:nvSpPr>
            <p:cNvPr name="Freeform 35" id="35"/>
            <p:cNvSpPr/>
            <p:nvPr/>
          </p:nvSpPr>
          <p:spPr>
            <a:xfrm flipH="false" flipV="false" rot="0">
              <a:off x="0" y="0"/>
              <a:ext cx="7475396" cy="23991658"/>
            </a:xfrm>
            <a:custGeom>
              <a:avLst/>
              <a:gdLst/>
              <a:ahLst/>
              <a:cxnLst/>
              <a:rect r="r" b="b" t="t" l="l"/>
              <a:pathLst>
                <a:path h="23991658" w="7475396">
                  <a:moveTo>
                    <a:pt x="5683981" y="0"/>
                  </a:moveTo>
                  <a:lnTo>
                    <a:pt x="0" y="0"/>
                  </a:lnTo>
                  <a:lnTo>
                    <a:pt x="0" y="22039064"/>
                  </a:lnTo>
                  <a:cubicBezTo>
                    <a:pt x="0" y="23199813"/>
                    <a:pt x="791845" y="23991658"/>
                    <a:pt x="1765046" y="23991658"/>
                  </a:cubicBezTo>
                  <a:lnTo>
                    <a:pt x="7475396" y="23991658"/>
                  </a:lnTo>
                  <a:lnTo>
                    <a:pt x="7475396" y="1953373"/>
                  </a:lnTo>
                  <a:cubicBezTo>
                    <a:pt x="7475269" y="791845"/>
                    <a:pt x="6683550" y="0"/>
                    <a:pt x="5683981" y="0"/>
                  </a:cubicBezTo>
                  <a:close/>
                  <a:moveTo>
                    <a:pt x="7348269" y="23864531"/>
                  </a:moveTo>
                  <a:lnTo>
                    <a:pt x="1765046" y="23864531"/>
                  </a:lnTo>
                  <a:cubicBezTo>
                    <a:pt x="861822" y="23864531"/>
                    <a:pt x="127000" y="23129709"/>
                    <a:pt x="127000" y="22039064"/>
                  </a:cubicBezTo>
                  <a:lnTo>
                    <a:pt x="127000" y="127000"/>
                  </a:lnTo>
                  <a:lnTo>
                    <a:pt x="5683981" y="127000"/>
                  </a:lnTo>
                  <a:cubicBezTo>
                    <a:pt x="6613574" y="127000"/>
                    <a:pt x="7348396" y="861822"/>
                    <a:pt x="7348396" y="1953373"/>
                  </a:cubicBezTo>
                  <a:lnTo>
                    <a:pt x="7348396" y="23864531"/>
                  </a:lnTo>
                  <a:close/>
                </a:path>
              </a:pathLst>
            </a:custGeom>
            <a:gradFill rotWithShape="true">
              <a:gsLst>
                <a:gs pos="0">
                  <a:srgbClr val="00F6B7">
                    <a:alpha val="100000"/>
                  </a:srgbClr>
                </a:gs>
                <a:gs pos="100000">
                  <a:srgbClr val="057FC0">
                    <a:alpha val="100000"/>
                  </a:srgbClr>
                </a:gs>
              </a:gsLst>
              <a:lin ang="5400000"/>
            </a:gradFill>
          </p:spPr>
        </p:sp>
      </p:grpSp>
      <p:sp>
        <p:nvSpPr>
          <p:cNvPr name="TextBox 36" id="36"/>
          <p:cNvSpPr txBox="true"/>
          <p:nvPr/>
        </p:nvSpPr>
        <p:spPr>
          <a:xfrm rot="0">
            <a:off x="12707225" y="5554486"/>
            <a:ext cx="4431807" cy="1552889"/>
          </a:xfrm>
          <a:prstGeom prst="rect">
            <a:avLst/>
          </a:prstGeom>
        </p:spPr>
        <p:txBody>
          <a:bodyPr anchor="t" rtlCol="false" tIns="0" lIns="0" bIns="0" rIns="0">
            <a:spAutoFit/>
          </a:bodyPr>
          <a:lstStyle/>
          <a:p>
            <a:pPr algn="l" marL="0" indent="0" lvl="0">
              <a:lnSpc>
                <a:spcPts val="2082"/>
              </a:lnSpc>
              <a:spcBef>
                <a:spcPct val="0"/>
              </a:spcBef>
            </a:pPr>
            <a:r>
              <a:rPr lang="en-US" sz="1487" spc="62">
                <a:solidFill>
                  <a:srgbClr val="FFFFFF"/>
                </a:solidFill>
                <a:latin typeface="Montserrat"/>
                <a:ea typeface="Montserrat"/>
                <a:cs typeface="Montserrat"/>
                <a:sym typeface="Montserrat"/>
              </a:rPr>
              <a:t> Est</a:t>
            </a:r>
            <a:r>
              <a:rPr lang="en-US" sz="1487" spc="62" strike="noStrike" u="none">
                <a:solidFill>
                  <a:srgbClr val="FFFFFF"/>
                </a:solidFill>
                <a:latin typeface="Montserrat"/>
                <a:ea typeface="Montserrat"/>
                <a:cs typeface="Montserrat"/>
                <a:sym typeface="Montserrat"/>
              </a:rPr>
              <a:t>rategia de Emparejamiento - Positivos</a:t>
            </a:r>
          </a:p>
          <a:p>
            <a:pPr algn="l" marL="0" indent="0" lvl="0">
              <a:lnSpc>
                <a:spcPts val="2082"/>
              </a:lnSpc>
              <a:spcBef>
                <a:spcPct val="0"/>
              </a:spcBef>
            </a:pPr>
            <a:r>
              <a:rPr lang="en-US" sz="1487" spc="62" strike="noStrike" u="none">
                <a:solidFill>
                  <a:srgbClr val="FFFFFF"/>
                </a:solidFill>
                <a:latin typeface="Montserrat"/>
                <a:ea typeface="Montserrat"/>
                <a:cs typeface="Montserrat"/>
                <a:sym typeface="Montserrat"/>
              </a:rPr>
              <a:t> Un anchor se considera positivo si tiene una IoU &gt;</a:t>
            </a:r>
          </a:p>
          <a:p>
            <a:pPr algn="l" marL="321172" indent="-160586" lvl="1">
              <a:lnSpc>
                <a:spcPts val="2082"/>
              </a:lnSpc>
              <a:spcBef>
                <a:spcPct val="0"/>
              </a:spcBef>
              <a:buFont typeface="Arial"/>
              <a:buChar char="•"/>
            </a:pPr>
            <a:r>
              <a:rPr lang="en-US" sz="1487" spc="62" strike="noStrike" u="none">
                <a:solidFill>
                  <a:srgbClr val="FFFFFF"/>
                </a:solidFill>
                <a:latin typeface="Montserrat"/>
                <a:ea typeface="Montserrat"/>
                <a:cs typeface="Montserrat"/>
                <a:sym typeface="Montserrat"/>
              </a:rPr>
              <a:t>0.7 con la caja real (1.ª cabeza)</a:t>
            </a:r>
          </a:p>
          <a:p>
            <a:pPr algn="l" marL="321172" indent="-160586" lvl="1">
              <a:lnSpc>
                <a:spcPts val="2082"/>
              </a:lnSpc>
              <a:spcBef>
                <a:spcPct val="0"/>
              </a:spcBef>
              <a:buFont typeface="Arial"/>
              <a:buChar char="•"/>
            </a:pPr>
            <a:r>
              <a:rPr lang="en-US" sz="1487" spc="62" strike="noStrike" u="none">
                <a:solidFill>
                  <a:srgbClr val="FFFFFF"/>
                </a:solidFill>
                <a:latin typeface="Montserrat"/>
                <a:ea typeface="Montserrat"/>
                <a:cs typeface="Montserrat"/>
                <a:sym typeface="Montserrat"/>
              </a:rPr>
              <a:t>0.5 con la caja real (2.ª cabeza)</a:t>
            </a:r>
          </a:p>
          <a:p>
            <a:pPr algn="l" marL="0" indent="0" lvl="0">
              <a:lnSpc>
                <a:spcPts val="2082"/>
              </a:lnSpc>
              <a:spcBef>
                <a:spcPct val="0"/>
              </a:spcBef>
            </a:pPr>
          </a:p>
        </p:txBody>
      </p:sp>
      <p:grpSp>
        <p:nvGrpSpPr>
          <p:cNvPr name="Group 37" id="37"/>
          <p:cNvGrpSpPr/>
          <p:nvPr/>
        </p:nvGrpSpPr>
        <p:grpSpPr>
          <a:xfrm rot="0">
            <a:off x="11788276" y="4962757"/>
            <a:ext cx="848627" cy="848627"/>
            <a:chOff x="0" y="0"/>
            <a:chExt cx="812800" cy="812800"/>
          </a:xfrm>
        </p:grpSpPr>
        <p:sp>
          <p:nvSpPr>
            <p:cNvPr name="Freeform 38" id="3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F6B7">
                    <a:alpha val="100000"/>
                  </a:srgbClr>
                </a:gs>
                <a:gs pos="100000">
                  <a:srgbClr val="057FC0">
                    <a:alpha val="100000"/>
                  </a:srgbClr>
                </a:gs>
              </a:gsLst>
              <a:lin ang="5400000"/>
            </a:gradFill>
            <a:ln w="47625" cap="sq">
              <a:gradFill>
                <a:gsLst>
                  <a:gs pos="0">
                    <a:srgbClr val="00F6B7">
                      <a:alpha val="100000"/>
                    </a:srgbClr>
                  </a:gs>
                  <a:gs pos="100000">
                    <a:srgbClr val="057FC0">
                      <a:alpha val="100000"/>
                    </a:srgbClr>
                  </a:gs>
                </a:gsLst>
                <a:lin ang="5400000"/>
              </a:gradFill>
              <a:prstDash val="solid"/>
              <a:miter/>
            </a:ln>
          </p:spPr>
        </p:sp>
        <p:sp>
          <p:nvSpPr>
            <p:cNvPr name="TextBox 39" id="39"/>
            <p:cNvSpPr txBox="true"/>
            <p:nvPr/>
          </p:nvSpPr>
          <p:spPr>
            <a:xfrm>
              <a:off x="76200" y="28575"/>
              <a:ext cx="660400" cy="708025"/>
            </a:xfrm>
            <a:prstGeom prst="rect">
              <a:avLst/>
            </a:prstGeom>
          </p:spPr>
          <p:txBody>
            <a:bodyPr anchor="ctr" rtlCol="false" tIns="0" lIns="0" bIns="0" rIns="0"/>
            <a:lstStyle/>
            <a:p>
              <a:pPr algn="ctr" marL="0" indent="0" lvl="0">
                <a:lnSpc>
                  <a:spcPts val="3268"/>
                </a:lnSpc>
                <a:spcBef>
                  <a:spcPct val="0"/>
                </a:spcBef>
              </a:pPr>
              <a:r>
                <a:rPr lang="en-US" b="true" sz="2334" spc="98">
                  <a:solidFill>
                    <a:srgbClr val="000000"/>
                  </a:solidFill>
                  <a:latin typeface="Montserrat Bold"/>
                  <a:ea typeface="Montserrat Bold"/>
                  <a:cs typeface="Montserrat Bold"/>
                  <a:sym typeface="Montserrat Bold"/>
                </a:rPr>
                <a:t>05</a:t>
              </a:r>
            </a:p>
          </p:txBody>
        </p:sp>
      </p:grpSp>
      <p:grpSp>
        <p:nvGrpSpPr>
          <p:cNvPr name="Group 40" id="40"/>
          <p:cNvGrpSpPr/>
          <p:nvPr/>
        </p:nvGrpSpPr>
        <p:grpSpPr>
          <a:xfrm rot="-5400000">
            <a:off x="13694105" y="5941944"/>
            <a:ext cx="2154344" cy="5413552"/>
            <a:chOff x="0" y="0"/>
            <a:chExt cx="9547523" cy="23991531"/>
          </a:xfrm>
        </p:grpSpPr>
        <p:sp>
          <p:nvSpPr>
            <p:cNvPr name="Freeform 41" id="41"/>
            <p:cNvSpPr/>
            <p:nvPr/>
          </p:nvSpPr>
          <p:spPr>
            <a:xfrm flipH="false" flipV="false" rot="0">
              <a:off x="0" y="0"/>
              <a:ext cx="9547650" cy="23991658"/>
            </a:xfrm>
            <a:custGeom>
              <a:avLst/>
              <a:gdLst/>
              <a:ahLst/>
              <a:cxnLst/>
              <a:rect r="r" b="b" t="t" l="l"/>
              <a:pathLst>
                <a:path h="23991658" w="9547650">
                  <a:moveTo>
                    <a:pt x="7707737" y="0"/>
                  </a:moveTo>
                  <a:lnTo>
                    <a:pt x="0" y="0"/>
                  </a:lnTo>
                  <a:lnTo>
                    <a:pt x="0" y="22039064"/>
                  </a:lnTo>
                  <a:cubicBezTo>
                    <a:pt x="0" y="23199813"/>
                    <a:pt x="791845" y="23991658"/>
                    <a:pt x="1765046" y="23991658"/>
                  </a:cubicBezTo>
                  <a:lnTo>
                    <a:pt x="9547650" y="23991658"/>
                  </a:lnTo>
                  <a:lnTo>
                    <a:pt x="9547650" y="1953373"/>
                  </a:lnTo>
                  <a:cubicBezTo>
                    <a:pt x="9547523" y="791845"/>
                    <a:pt x="8755804" y="0"/>
                    <a:pt x="7707737" y="0"/>
                  </a:cubicBezTo>
                  <a:close/>
                  <a:moveTo>
                    <a:pt x="9420523" y="23864531"/>
                  </a:moveTo>
                  <a:lnTo>
                    <a:pt x="1765046" y="23864531"/>
                  </a:lnTo>
                  <a:cubicBezTo>
                    <a:pt x="861822" y="23864531"/>
                    <a:pt x="127000" y="23129709"/>
                    <a:pt x="127000" y="22039064"/>
                  </a:cubicBezTo>
                  <a:lnTo>
                    <a:pt x="127000" y="127000"/>
                  </a:lnTo>
                  <a:lnTo>
                    <a:pt x="7707737" y="127000"/>
                  </a:lnTo>
                  <a:cubicBezTo>
                    <a:pt x="8685828" y="127000"/>
                    <a:pt x="9420650" y="861822"/>
                    <a:pt x="9420650" y="1953373"/>
                  </a:cubicBezTo>
                  <a:lnTo>
                    <a:pt x="9420650" y="23864531"/>
                  </a:lnTo>
                  <a:close/>
                </a:path>
              </a:pathLst>
            </a:custGeom>
            <a:gradFill rotWithShape="true">
              <a:gsLst>
                <a:gs pos="0">
                  <a:srgbClr val="00F6B7">
                    <a:alpha val="100000"/>
                  </a:srgbClr>
                </a:gs>
                <a:gs pos="100000">
                  <a:srgbClr val="057FC0">
                    <a:alpha val="100000"/>
                  </a:srgbClr>
                </a:gs>
              </a:gsLst>
              <a:lin ang="5400000"/>
            </a:gradFill>
          </p:spPr>
        </p:sp>
      </p:grpSp>
      <p:sp>
        <p:nvSpPr>
          <p:cNvPr name="TextBox 42" id="42"/>
          <p:cNvSpPr txBox="true"/>
          <p:nvPr/>
        </p:nvSpPr>
        <p:spPr>
          <a:xfrm rot="0">
            <a:off x="12707225" y="7773585"/>
            <a:ext cx="4431807" cy="2073589"/>
          </a:xfrm>
          <a:prstGeom prst="rect">
            <a:avLst/>
          </a:prstGeom>
        </p:spPr>
        <p:txBody>
          <a:bodyPr anchor="t" rtlCol="false" tIns="0" lIns="0" bIns="0" rIns="0">
            <a:spAutoFit/>
          </a:bodyPr>
          <a:lstStyle/>
          <a:p>
            <a:pPr algn="l" marL="0" indent="0" lvl="0">
              <a:lnSpc>
                <a:spcPts val="2082"/>
              </a:lnSpc>
              <a:spcBef>
                <a:spcPct val="0"/>
              </a:spcBef>
            </a:pPr>
            <a:r>
              <a:rPr lang="en-US" sz="1487" spc="62">
                <a:solidFill>
                  <a:srgbClr val="FFFFFF"/>
                </a:solidFill>
                <a:latin typeface="Montserrat"/>
                <a:ea typeface="Montserrat"/>
                <a:cs typeface="Montserrat"/>
                <a:sym typeface="Montserrat"/>
              </a:rPr>
              <a:t>Est</a:t>
            </a:r>
            <a:r>
              <a:rPr lang="en-US" sz="1487" spc="62" strike="noStrike" u="none">
                <a:solidFill>
                  <a:srgbClr val="FFFFFF"/>
                </a:solidFill>
                <a:latin typeface="Montserrat"/>
                <a:ea typeface="Montserrat"/>
                <a:cs typeface="Montserrat"/>
                <a:sym typeface="Montserrat"/>
              </a:rPr>
              <a:t>rategia de Emparejamiento - Negativos</a:t>
            </a:r>
          </a:p>
          <a:p>
            <a:pPr algn="l" marL="0" indent="0" lvl="0">
              <a:lnSpc>
                <a:spcPts val="2082"/>
              </a:lnSpc>
              <a:spcBef>
                <a:spcPct val="0"/>
              </a:spcBef>
            </a:pPr>
            <a:r>
              <a:rPr lang="en-US" sz="1487" spc="62" strike="noStrike" u="none">
                <a:solidFill>
                  <a:srgbClr val="FFFFFF"/>
                </a:solidFill>
                <a:latin typeface="Montserrat"/>
                <a:ea typeface="Montserrat"/>
                <a:cs typeface="Montserrat"/>
                <a:sym typeface="Montserrat"/>
              </a:rPr>
              <a:t> Un anchor es negativo (background) si su IoU es &lt;</a:t>
            </a:r>
          </a:p>
          <a:p>
            <a:pPr algn="l" marL="321172" indent="-160586" lvl="1">
              <a:lnSpc>
                <a:spcPts val="2082"/>
              </a:lnSpc>
              <a:spcBef>
                <a:spcPct val="0"/>
              </a:spcBef>
              <a:buFont typeface="Arial"/>
              <a:buChar char="•"/>
            </a:pPr>
            <a:r>
              <a:rPr lang="en-US" sz="1487" spc="62" strike="noStrike" u="none">
                <a:solidFill>
                  <a:srgbClr val="FFFFFF"/>
                </a:solidFill>
                <a:latin typeface="Montserrat"/>
                <a:ea typeface="Montserrat"/>
                <a:cs typeface="Montserrat"/>
                <a:sym typeface="Montserrat"/>
              </a:rPr>
              <a:t>0.3 (1.ª cabeza)</a:t>
            </a:r>
          </a:p>
          <a:p>
            <a:pPr algn="l" marL="321172" indent="-160586" lvl="1">
              <a:lnSpc>
                <a:spcPts val="2082"/>
              </a:lnSpc>
              <a:spcBef>
                <a:spcPct val="0"/>
              </a:spcBef>
              <a:buFont typeface="Arial"/>
              <a:buChar char="•"/>
            </a:pPr>
            <a:r>
              <a:rPr lang="en-US" sz="1487" spc="62" strike="noStrike" u="none">
                <a:solidFill>
                  <a:srgbClr val="FFFFFF"/>
                </a:solidFill>
                <a:latin typeface="Montserrat"/>
                <a:ea typeface="Montserrat"/>
                <a:cs typeface="Montserrat"/>
                <a:sym typeface="Montserrat"/>
              </a:rPr>
              <a:t>0.4 (2.ª cabeza)</a:t>
            </a:r>
          </a:p>
          <a:p>
            <a:pPr algn="l" marL="321172" indent="-160586" lvl="1">
              <a:lnSpc>
                <a:spcPts val="2082"/>
              </a:lnSpc>
              <a:spcBef>
                <a:spcPct val="0"/>
              </a:spcBef>
              <a:buFont typeface="Arial"/>
              <a:buChar char="•"/>
            </a:pPr>
            <a:r>
              <a:rPr lang="en-US" sz="1487" spc="62" strike="noStrike" u="none">
                <a:solidFill>
                  <a:srgbClr val="FFFFFF"/>
                </a:solidFill>
                <a:latin typeface="Montserrat"/>
                <a:ea typeface="Montserrat"/>
                <a:cs typeface="Montserrat"/>
                <a:sym typeface="Montserrat"/>
              </a:rPr>
              <a:t> Los anchors no emparejados se descartan.</a:t>
            </a:r>
          </a:p>
          <a:p>
            <a:pPr algn="l" marL="0" indent="0" lvl="0">
              <a:lnSpc>
                <a:spcPts val="2082"/>
              </a:lnSpc>
              <a:spcBef>
                <a:spcPct val="0"/>
              </a:spcBef>
            </a:pPr>
          </a:p>
        </p:txBody>
      </p:sp>
      <p:grpSp>
        <p:nvGrpSpPr>
          <p:cNvPr name="Group 43" id="43"/>
          <p:cNvGrpSpPr/>
          <p:nvPr/>
        </p:nvGrpSpPr>
        <p:grpSpPr>
          <a:xfrm rot="0">
            <a:off x="11788276" y="7162807"/>
            <a:ext cx="848627" cy="848627"/>
            <a:chOff x="0" y="0"/>
            <a:chExt cx="812800" cy="812800"/>
          </a:xfrm>
        </p:grpSpPr>
        <p:sp>
          <p:nvSpPr>
            <p:cNvPr name="Freeform 44" id="4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F6B7">
                    <a:alpha val="100000"/>
                  </a:srgbClr>
                </a:gs>
                <a:gs pos="100000">
                  <a:srgbClr val="057FC0">
                    <a:alpha val="100000"/>
                  </a:srgbClr>
                </a:gs>
              </a:gsLst>
              <a:lin ang="5400000"/>
            </a:gradFill>
            <a:ln w="47625" cap="sq">
              <a:gradFill>
                <a:gsLst>
                  <a:gs pos="0">
                    <a:srgbClr val="00F6B7">
                      <a:alpha val="100000"/>
                    </a:srgbClr>
                  </a:gs>
                  <a:gs pos="100000">
                    <a:srgbClr val="057FC0">
                      <a:alpha val="100000"/>
                    </a:srgbClr>
                  </a:gs>
                </a:gsLst>
                <a:lin ang="5400000"/>
              </a:gradFill>
              <a:prstDash val="solid"/>
              <a:miter/>
            </a:ln>
          </p:spPr>
        </p:sp>
        <p:sp>
          <p:nvSpPr>
            <p:cNvPr name="TextBox 45" id="45"/>
            <p:cNvSpPr txBox="true"/>
            <p:nvPr/>
          </p:nvSpPr>
          <p:spPr>
            <a:xfrm>
              <a:off x="76200" y="28575"/>
              <a:ext cx="660400" cy="708025"/>
            </a:xfrm>
            <a:prstGeom prst="rect">
              <a:avLst/>
            </a:prstGeom>
          </p:spPr>
          <p:txBody>
            <a:bodyPr anchor="ctr" rtlCol="false" tIns="0" lIns="0" bIns="0" rIns="0"/>
            <a:lstStyle/>
            <a:p>
              <a:pPr algn="ctr" marL="0" indent="0" lvl="0">
                <a:lnSpc>
                  <a:spcPts val="3268"/>
                </a:lnSpc>
                <a:spcBef>
                  <a:spcPct val="0"/>
                </a:spcBef>
              </a:pPr>
              <a:r>
                <a:rPr lang="en-US" b="true" sz="2334" spc="98">
                  <a:solidFill>
                    <a:srgbClr val="000000"/>
                  </a:solidFill>
                  <a:latin typeface="Montserrat Bold"/>
                  <a:ea typeface="Montserrat Bold"/>
                  <a:cs typeface="Montserrat Bold"/>
                  <a:sym typeface="Montserrat Bold"/>
                </a:rPr>
                <a:t>06</a:t>
              </a:r>
            </a:p>
          </p:txBody>
        </p:sp>
      </p:grpSp>
      <p:sp>
        <p:nvSpPr>
          <p:cNvPr name="AutoShape 46" id="46"/>
          <p:cNvSpPr/>
          <p:nvPr/>
        </p:nvSpPr>
        <p:spPr>
          <a:xfrm flipV="true">
            <a:off x="9144000" y="3190446"/>
            <a:ext cx="2644276" cy="407001"/>
          </a:xfrm>
          <a:prstGeom prst="line">
            <a:avLst/>
          </a:prstGeom>
          <a:ln cap="rnd" w="47625">
            <a:gradFill>
              <a:gsLst>
                <a:gs pos="0">
                  <a:srgbClr val="00F6B7">
                    <a:alpha val="100000"/>
                  </a:srgbClr>
                </a:gs>
                <a:gs pos="100000">
                  <a:srgbClr val="057FC0">
                    <a:alpha val="100000"/>
                  </a:srgbClr>
                </a:gs>
              </a:gsLst>
              <a:lin ang="5400000"/>
            </a:gradFill>
            <a:prstDash val="sysDot"/>
            <a:headEnd type="oval" len="lg" w="lg"/>
            <a:tailEnd type="oval" len="lg" w="lg"/>
          </a:ln>
        </p:spPr>
      </p:sp>
      <p:sp>
        <p:nvSpPr>
          <p:cNvPr name="AutoShape 47" id="47"/>
          <p:cNvSpPr/>
          <p:nvPr/>
        </p:nvSpPr>
        <p:spPr>
          <a:xfrm flipV="true">
            <a:off x="10940551" y="5387071"/>
            <a:ext cx="847725" cy="6927"/>
          </a:xfrm>
          <a:prstGeom prst="line">
            <a:avLst/>
          </a:prstGeom>
          <a:ln cap="rnd" w="47625">
            <a:gradFill>
              <a:gsLst>
                <a:gs pos="0">
                  <a:srgbClr val="00F6B7">
                    <a:alpha val="100000"/>
                  </a:srgbClr>
                </a:gs>
                <a:gs pos="100000">
                  <a:srgbClr val="057FC0">
                    <a:alpha val="100000"/>
                  </a:srgbClr>
                </a:gs>
              </a:gsLst>
              <a:lin ang="5400000"/>
            </a:gradFill>
            <a:prstDash val="sysDot"/>
            <a:headEnd type="oval" len="lg" w="lg"/>
            <a:tailEnd type="oval" len="lg" w="lg"/>
          </a:ln>
        </p:spPr>
      </p:sp>
      <p:sp>
        <p:nvSpPr>
          <p:cNvPr name="AutoShape 48" id="48"/>
          <p:cNvSpPr/>
          <p:nvPr/>
        </p:nvSpPr>
        <p:spPr>
          <a:xfrm>
            <a:off x="9144000" y="7190549"/>
            <a:ext cx="2644276" cy="396571"/>
          </a:xfrm>
          <a:prstGeom prst="line">
            <a:avLst/>
          </a:prstGeom>
          <a:ln cap="rnd" w="47625">
            <a:gradFill>
              <a:gsLst>
                <a:gs pos="0">
                  <a:srgbClr val="00F6B7">
                    <a:alpha val="100000"/>
                  </a:srgbClr>
                </a:gs>
                <a:gs pos="100000">
                  <a:srgbClr val="057FC0">
                    <a:alpha val="100000"/>
                  </a:srgbClr>
                </a:gs>
              </a:gsLst>
              <a:lin ang="5400000"/>
            </a:gradFill>
            <a:prstDash val="sysDot"/>
            <a:headEnd type="oval" len="lg" w="lg"/>
            <a:tailEnd type="oval" len="lg" w="lg"/>
          </a:ln>
        </p:spPr>
      </p:sp>
      <p:sp>
        <p:nvSpPr>
          <p:cNvPr name="TextBox 49" id="49"/>
          <p:cNvSpPr txBox="true"/>
          <p:nvPr/>
        </p:nvSpPr>
        <p:spPr>
          <a:xfrm rot="0">
            <a:off x="5883087" y="1078275"/>
            <a:ext cx="6521827" cy="1173507"/>
          </a:xfrm>
          <a:prstGeom prst="rect">
            <a:avLst/>
          </a:prstGeom>
        </p:spPr>
        <p:txBody>
          <a:bodyPr anchor="t" rtlCol="false" tIns="0" lIns="0" bIns="0" rIns="0">
            <a:spAutoFit/>
          </a:bodyPr>
          <a:lstStyle/>
          <a:p>
            <a:pPr algn="ctr">
              <a:lnSpc>
                <a:spcPts val="3875"/>
              </a:lnSpc>
            </a:pPr>
            <a:r>
              <a:rPr lang="en-US" sz="2767">
                <a:solidFill>
                  <a:srgbClr val="FFFFFF"/>
                </a:solidFill>
                <a:latin typeface="Pattanakarn Expanded"/>
                <a:ea typeface="Pattanakarn Expanded"/>
                <a:cs typeface="Pattanakarn Expanded"/>
                <a:sym typeface="Pattanakarn Expanded"/>
              </a:rPr>
              <a:t>Configuración de anclas y Estrategia de Emparejamiento</a:t>
            </a:r>
          </a:p>
          <a:p>
            <a:pPr algn="ctr" marL="0" indent="0" lvl="0">
              <a:lnSpc>
                <a:spcPts val="50"/>
              </a:lnSpc>
              <a:spcBef>
                <a:spcPct val="0"/>
              </a:spcBef>
            </a:pPr>
          </a:p>
        </p:txBody>
      </p:sp>
      <p:sp>
        <p:nvSpPr>
          <p:cNvPr name="Freeform 50" id="50"/>
          <p:cNvSpPr/>
          <p:nvPr/>
        </p:nvSpPr>
        <p:spPr>
          <a:xfrm flipH="false" flipV="false" rot="0">
            <a:off x="917113" y="-232274"/>
            <a:ext cx="3840505" cy="733187"/>
          </a:xfrm>
          <a:custGeom>
            <a:avLst/>
            <a:gdLst/>
            <a:ahLst/>
            <a:cxnLst/>
            <a:rect r="r" b="b" t="t" l="l"/>
            <a:pathLst>
              <a:path h="733187" w="3840505">
                <a:moveTo>
                  <a:pt x="0" y="0"/>
                </a:moveTo>
                <a:lnTo>
                  <a:pt x="3840505" y="0"/>
                </a:lnTo>
                <a:lnTo>
                  <a:pt x="3840505" y="733188"/>
                </a:lnTo>
                <a:lnTo>
                  <a:pt x="0" y="73318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cap="sq">
            <a:noFill/>
            <a:prstDash val="solid"/>
            <a:miter/>
          </a:ln>
        </p:spPr>
      </p:sp>
      <p:sp>
        <p:nvSpPr>
          <p:cNvPr name="Freeform 51" id="51"/>
          <p:cNvSpPr/>
          <p:nvPr/>
        </p:nvSpPr>
        <p:spPr>
          <a:xfrm flipH="false" flipV="false" rot="0">
            <a:off x="13298527" y="9920406"/>
            <a:ext cx="3840505" cy="733187"/>
          </a:xfrm>
          <a:custGeom>
            <a:avLst/>
            <a:gdLst/>
            <a:ahLst/>
            <a:cxnLst/>
            <a:rect r="r" b="b" t="t" l="l"/>
            <a:pathLst>
              <a:path h="733187" w="3840505">
                <a:moveTo>
                  <a:pt x="0" y="0"/>
                </a:moveTo>
                <a:lnTo>
                  <a:pt x="3840505" y="0"/>
                </a:lnTo>
                <a:lnTo>
                  <a:pt x="3840505" y="733188"/>
                </a:lnTo>
                <a:lnTo>
                  <a:pt x="0" y="73318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cap="sq">
            <a:noFill/>
            <a:prstDash val="solid"/>
            <a:miter/>
          </a:ln>
        </p:spPr>
      </p:sp>
      <p:sp>
        <p:nvSpPr>
          <p:cNvPr name="Freeform 52" id="52"/>
          <p:cNvSpPr/>
          <p:nvPr/>
        </p:nvSpPr>
        <p:spPr>
          <a:xfrm flipH="false" flipV="false" rot="0">
            <a:off x="-1659009" y="9066124"/>
            <a:ext cx="2839631" cy="2839631"/>
          </a:xfrm>
          <a:custGeom>
            <a:avLst/>
            <a:gdLst/>
            <a:ahLst/>
            <a:cxnLst/>
            <a:rect r="r" b="b" t="t" l="l"/>
            <a:pathLst>
              <a:path h="2839631" w="2839631">
                <a:moveTo>
                  <a:pt x="0" y="0"/>
                </a:moveTo>
                <a:lnTo>
                  <a:pt x="2839631" y="0"/>
                </a:lnTo>
                <a:lnTo>
                  <a:pt x="2839631" y="2839631"/>
                </a:lnTo>
                <a:lnTo>
                  <a:pt x="0" y="283963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3205C">
                <a:alpha val="100000"/>
              </a:srgbClr>
            </a:gs>
            <a:gs pos="100000">
              <a:srgbClr val="11132C">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grpSp>
        <p:nvGrpSpPr>
          <p:cNvPr name="Group 2" id="2"/>
          <p:cNvGrpSpPr/>
          <p:nvPr/>
        </p:nvGrpSpPr>
        <p:grpSpPr>
          <a:xfrm rot="0">
            <a:off x="7576347" y="6936045"/>
            <a:ext cx="9630111" cy="2229421"/>
            <a:chOff x="0" y="0"/>
            <a:chExt cx="2420410" cy="560338"/>
          </a:xfrm>
        </p:grpSpPr>
        <p:sp>
          <p:nvSpPr>
            <p:cNvPr name="Freeform 3" id="3"/>
            <p:cNvSpPr/>
            <p:nvPr/>
          </p:nvSpPr>
          <p:spPr>
            <a:xfrm flipH="false" flipV="false" rot="0">
              <a:off x="0" y="0"/>
              <a:ext cx="2420409" cy="560338"/>
            </a:xfrm>
            <a:custGeom>
              <a:avLst/>
              <a:gdLst/>
              <a:ahLst/>
              <a:cxnLst/>
              <a:rect r="r" b="b" t="t" l="l"/>
              <a:pathLst>
                <a:path h="560338" w="2420409">
                  <a:moveTo>
                    <a:pt x="12059" y="0"/>
                  </a:moveTo>
                  <a:lnTo>
                    <a:pt x="2408350" y="0"/>
                  </a:lnTo>
                  <a:cubicBezTo>
                    <a:pt x="2411549" y="0"/>
                    <a:pt x="2414616" y="1270"/>
                    <a:pt x="2416877" y="3532"/>
                  </a:cubicBezTo>
                  <a:cubicBezTo>
                    <a:pt x="2419139" y="5793"/>
                    <a:pt x="2420409" y="8861"/>
                    <a:pt x="2420409" y="12059"/>
                  </a:cubicBezTo>
                  <a:lnTo>
                    <a:pt x="2420409" y="548279"/>
                  </a:lnTo>
                  <a:cubicBezTo>
                    <a:pt x="2420409" y="554939"/>
                    <a:pt x="2415011" y="560338"/>
                    <a:pt x="2408350" y="560338"/>
                  </a:cubicBezTo>
                  <a:lnTo>
                    <a:pt x="12059" y="560338"/>
                  </a:lnTo>
                  <a:cubicBezTo>
                    <a:pt x="8861" y="560338"/>
                    <a:pt x="5793" y="559067"/>
                    <a:pt x="3532" y="556806"/>
                  </a:cubicBezTo>
                  <a:cubicBezTo>
                    <a:pt x="1270" y="554544"/>
                    <a:pt x="0" y="551477"/>
                    <a:pt x="0" y="548279"/>
                  </a:cubicBezTo>
                  <a:lnTo>
                    <a:pt x="0" y="12059"/>
                  </a:lnTo>
                  <a:cubicBezTo>
                    <a:pt x="0" y="8861"/>
                    <a:pt x="1270" y="5793"/>
                    <a:pt x="3532" y="3532"/>
                  </a:cubicBezTo>
                  <a:cubicBezTo>
                    <a:pt x="5793" y="1270"/>
                    <a:pt x="8861" y="0"/>
                    <a:pt x="12059" y="0"/>
                  </a:cubicBezTo>
                  <a:close/>
                </a:path>
              </a:pathLst>
            </a:custGeom>
            <a:gradFill rotWithShape="true">
              <a:gsLst>
                <a:gs pos="0">
                  <a:srgbClr val="03205C">
                    <a:alpha val="100000"/>
                  </a:srgbClr>
                </a:gs>
                <a:gs pos="100000">
                  <a:srgbClr val="11132C">
                    <a:alpha val="100000"/>
                  </a:srgbClr>
                </a:gs>
              </a:gsLst>
              <a:path path="circle">
                <a:fillToRect l="0" r="100000" t="0" b="100000"/>
              </a:path>
              <a:tileRect r="0" l="-100000" b="0" t="-100000"/>
            </a:gradFill>
            <a:ln w="47625" cap="sq">
              <a:gradFill>
                <a:gsLst>
                  <a:gs pos="0">
                    <a:srgbClr val="00F6B7">
                      <a:alpha val="100000"/>
                    </a:srgbClr>
                  </a:gs>
                  <a:gs pos="100000">
                    <a:srgbClr val="057FC0">
                      <a:alpha val="100000"/>
                    </a:srgbClr>
                  </a:gs>
                </a:gsLst>
                <a:lin ang="5400000"/>
              </a:gradFill>
              <a:prstDash val="solid"/>
              <a:miter/>
            </a:ln>
          </p:spPr>
        </p:sp>
        <p:sp>
          <p:nvSpPr>
            <p:cNvPr name="TextBox 4" id="4"/>
            <p:cNvSpPr txBox="true"/>
            <p:nvPr/>
          </p:nvSpPr>
          <p:spPr>
            <a:xfrm>
              <a:off x="0" y="-95250"/>
              <a:ext cx="2420410" cy="655588"/>
            </a:xfrm>
            <a:prstGeom prst="rect">
              <a:avLst/>
            </a:prstGeom>
          </p:spPr>
          <p:txBody>
            <a:bodyPr anchor="ctr" rtlCol="false" tIns="50800" lIns="50800" bIns="50800" rIns="50800"/>
            <a:lstStyle/>
            <a:p>
              <a:pPr algn="l" marL="341921" indent="-170960" lvl="1">
                <a:lnSpc>
                  <a:spcPts val="2898"/>
                </a:lnSpc>
                <a:buFont typeface="Arial"/>
                <a:buChar char="•"/>
              </a:pPr>
              <a:r>
                <a:rPr lang="en-US" b="true" sz="1583" spc="15">
                  <a:solidFill>
                    <a:srgbClr val="FFFFFF"/>
                  </a:solidFill>
                  <a:latin typeface="Montserrat Medium"/>
                  <a:ea typeface="Montserrat Medium"/>
                  <a:cs typeface="Montserrat Medium"/>
                  <a:sym typeface="Montserrat Medium"/>
                </a:rPr>
                <a:t>4 GPUs NVIDIA Tesla P40 de 24GB</a:t>
              </a:r>
            </a:p>
            <a:p>
              <a:pPr algn="l" marL="341921" indent="-170960" lvl="1">
                <a:lnSpc>
                  <a:spcPts val="2898"/>
                </a:lnSpc>
                <a:buFont typeface="Arial"/>
                <a:buChar char="•"/>
              </a:pPr>
              <a:r>
                <a:rPr lang="en-US" b="true" sz="1583" spc="15">
                  <a:solidFill>
                    <a:srgbClr val="FFFFFF"/>
                  </a:solidFill>
                  <a:latin typeface="Montserrat Medium"/>
                  <a:ea typeface="Montserrat Medium"/>
                  <a:cs typeface="Montserrat Medium"/>
                  <a:sym typeface="Montserrat Medium"/>
                </a:rPr>
                <a:t>Implementación en MXNet</a:t>
              </a:r>
            </a:p>
            <a:p>
              <a:pPr algn="l" marL="341921" indent="-170960" lvl="1">
                <a:lnSpc>
                  <a:spcPts val="2898"/>
                </a:lnSpc>
                <a:buFont typeface="Arial"/>
                <a:buChar char="•"/>
              </a:pPr>
              <a:r>
                <a:rPr lang="en-US" b="true" sz="1583" spc="15">
                  <a:solidFill>
                    <a:srgbClr val="FFFFFF"/>
                  </a:solidFill>
                  <a:latin typeface="Montserrat Medium"/>
                  <a:ea typeface="Montserrat Medium"/>
                  <a:cs typeface="Montserrat Medium"/>
                  <a:sym typeface="Montserrat Medium"/>
                </a:rPr>
                <a:t>Modelo base: ResNet-50, con tamaño total de 155 MB</a:t>
              </a:r>
            </a:p>
            <a:p>
              <a:pPr algn="l" marL="341921" indent="-170960" lvl="1">
                <a:lnSpc>
                  <a:spcPts val="2898"/>
                </a:lnSpc>
                <a:spcBef>
                  <a:spcPct val="0"/>
                </a:spcBef>
                <a:buFont typeface="Arial"/>
                <a:buChar char="•"/>
              </a:pPr>
              <a:r>
                <a:rPr lang="en-US" b="true" sz="1583" spc="15">
                  <a:solidFill>
                    <a:srgbClr val="FFFFFF"/>
                  </a:solidFill>
                  <a:latin typeface="Montserrat Medium"/>
                  <a:ea typeface="Montserrat Medium"/>
                  <a:cs typeface="Montserrat Medium"/>
                  <a:sym typeface="Montserrat Medium"/>
                </a:rPr>
                <a:t>Velocidad de inferencia: 22.3ms por imagen en una P40</a:t>
              </a:r>
            </a:p>
          </p:txBody>
        </p:sp>
      </p:grpSp>
      <p:grpSp>
        <p:nvGrpSpPr>
          <p:cNvPr name="Group 5" id="5"/>
          <p:cNvGrpSpPr/>
          <p:nvPr/>
        </p:nvGrpSpPr>
        <p:grpSpPr>
          <a:xfrm rot="0">
            <a:off x="7523506" y="2019265"/>
            <a:ext cx="9630111" cy="3378516"/>
            <a:chOff x="0" y="0"/>
            <a:chExt cx="2420410" cy="849148"/>
          </a:xfrm>
        </p:grpSpPr>
        <p:sp>
          <p:nvSpPr>
            <p:cNvPr name="Freeform 6" id="6"/>
            <p:cNvSpPr/>
            <p:nvPr/>
          </p:nvSpPr>
          <p:spPr>
            <a:xfrm flipH="false" flipV="false" rot="0">
              <a:off x="0" y="0"/>
              <a:ext cx="2420409" cy="849148"/>
            </a:xfrm>
            <a:custGeom>
              <a:avLst/>
              <a:gdLst/>
              <a:ahLst/>
              <a:cxnLst/>
              <a:rect r="r" b="b" t="t" l="l"/>
              <a:pathLst>
                <a:path h="849148" w="2420409">
                  <a:moveTo>
                    <a:pt x="12059" y="0"/>
                  </a:moveTo>
                  <a:lnTo>
                    <a:pt x="2408350" y="0"/>
                  </a:lnTo>
                  <a:cubicBezTo>
                    <a:pt x="2411549" y="0"/>
                    <a:pt x="2414616" y="1270"/>
                    <a:pt x="2416877" y="3532"/>
                  </a:cubicBezTo>
                  <a:cubicBezTo>
                    <a:pt x="2419139" y="5793"/>
                    <a:pt x="2420409" y="8861"/>
                    <a:pt x="2420409" y="12059"/>
                  </a:cubicBezTo>
                  <a:lnTo>
                    <a:pt x="2420409" y="837089"/>
                  </a:lnTo>
                  <a:cubicBezTo>
                    <a:pt x="2420409" y="840288"/>
                    <a:pt x="2419139" y="843355"/>
                    <a:pt x="2416877" y="845616"/>
                  </a:cubicBezTo>
                  <a:cubicBezTo>
                    <a:pt x="2414616" y="847878"/>
                    <a:pt x="2411549" y="849148"/>
                    <a:pt x="2408350" y="849148"/>
                  </a:cubicBezTo>
                  <a:lnTo>
                    <a:pt x="12059" y="849148"/>
                  </a:lnTo>
                  <a:cubicBezTo>
                    <a:pt x="8861" y="849148"/>
                    <a:pt x="5793" y="847878"/>
                    <a:pt x="3532" y="845616"/>
                  </a:cubicBezTo>
                  <a:cubicBezTo>
                    <a:pt x="1270" y="843355"/>
                    <a:pt x="0" y="840288"/>
                    <a:pt x="0" y="837089"/>
                  </a:cubicBezTo>
                  <a:lnTo>
                    <a:pt x="0" y="12059"/>
                  </a:lnTo>
                  <a:cubicBezTo>
                    <a:pt x="0" y="8861"/>
                    <a:pt x="1270" y="5793"/>
                    <a:pt x="3532" y="3532"/>
                  </a:cubicBezTo>
                  <a:cubicBezTo>
                    <a:pt x="5793" y="1270"/>
                    <a:pt x="8861" y="0"/>
                    <a:pt x="12059" y="0"/>
                  </a:cubicBezTo>
                  <a:close/>
                </a:path>
              </a:pathLst>
            </a:custGeom>
            <a:gradFill rotWithShape="true">
              <a:gsLst>
                <a:gs pos="0">
                  <a:srgbClr val="03205C">
                    <a:alpha val="100000"/>
                  </a:srgbClr>
                </a:gs>
                <a:gs pos="100000">
                  <a:srgbClr val="11132C">
                    <a:alpha val="100000"/>
                  </a:srgbClr>
                </a:gs>
              </a:gsLst>
              <a:path path="circle">
                <a:fillToRect l="0" r="100000" t="0" b="100000"/>
              </a:path>
              <a:tileRect r="0" l="-100000" b="0" t="-100000"/>
            </a:gradFill>
            <a:ln w="47625" cap="sq">
              <a:gradFill>
                <a:gsLst>
                  <a:gs pos="0">
                    <a:srgbClr val="00F6B7">
                      <a:alpha val="100000"/>
                    </a:srgbClr>
                  </a:gs>
                  <a:gs pos="100000">
                    <a:srgbClr val="057FC0">
                      <a:alpha val="100000"/>
                    </a:srgbClr>
                  </a:gs>
                </a:gsLst>
                <a:lin ang="5400000"/>
              </a:gradFill>
              <a:prstDash val="solid"/>
              <a:miter/>
            </a:ln>
          </p:spPr>
        </p:sp>
        <p:sp>
          <p:nvSpPr>
            <p:cNvPr name="TextBox 7" id="7"/>
            <p:cNvSpPr txBox="true"/>
            <p:nvPr/>
          </p:nvSpPr>
          <p:spPr>
            <a:xfrm>
              <a:off x="0" y="-95250"/>
              <a:ext cx="2420410" cy="944398"/>
            </a:xfrm>
            <a:prstGeom prst="rect">
              <a:avLst/>
            </a:prstGeom>
          </p:spPr>
          <p:txBody>
            <a:bodyPr anchor="ctr" rtlCol="false" tIns="50800" lIns="50800" bIns="50800" rIns="50800"/>
            <a:lstStyle/>
            <a:p>
              <a:pPr algn="l" marL="341921" indent="-170960" lvl="1">
                <a:lnSpc>
                  <a:spcPts val="2898"/>
                </a:lnSpc>
                <a:buFont typeface="Arial"/>
                <a:buChar char="•"/>
              </a:pPr>
              <a:r>
                <a:rPr lang="en-US" b="true" sz="1583" spc="15">
                  <a:solidFill>
                    <a:srgbClr val="FFFFFF"/>
                  </a:solidFill>
                  <a:latin typeface="Montserrat Medium"/>
                  <a:ea typeface="Montserrat Medium"/>
                  <a:cs typeface="Montserrat Medium"/>
                  <a:sym typeface="Montserrat Medium"/>
                </a:rPr>
                <a:t>WIDERFACE</a:t>
              </a:r>
            </a:p>
            <a:p>
              <a:pPr algn="l" marL="683842" indent="-227947" lvl="2">
                <a:lnSpc>
                  <a:spcPts val="2898"/>
                </a:lnSpc>
                <a:buFont typeface="Arial"/>
                <a:buChar char="⚬"/>
              </a:pPr>
              <a:r>
                <a:rPr lang="en-US" b="true" sz="1583" spc="15">
                  <a:solidFill>
                    <a:srgbClr val="FFFFFF"/>
                  </a:solidFill>
                  <a:latin typeface="Montserrat Medium"/>
                  <a:ea typeface="Montserrat Medium"/>
                  <a:cs typeface="Montserrat Medium"/>
                  <a:sym typeface="Montserrat Medium"/>
                </a:rPr>
                <a:t>&gt;32K imagenes con &gt;393K rostros anotados</a:t>
              </a:r>
            </a:p>
            <a:p>
              <a:pPr algn="l" marL="683842" indent="-227947" lvl="2">
                <a:lnSpc>
                  <a:spcPts val="2898"/>
                </a:lnSpc>
                <a:buFont typeface="Arial"/>
                <a:buChar char="⚬"/>
              </a:pPr>
              <a:r>
                <a:rPr lang="en-US" b="true" sz="1583" spc="15">
                  <a:solidFill>
                    <a:srgbClr val="FFFFFF"/>
                  </a:solidFill>
                  <a:latin typeface="Montserrat Medium"/>
                  <a:ea typeface="Montserrat Medium"/>
                  <a:cs typeface="Montserrat Medium"/>
                  <a:sym typeface="Montserrat Medium"/>
                </a:rPr>
                <a:t>Landmarks</a:t>
              </a:r>
            </a:p>
            <a:p>
              <a:pPr algn="l" marL="1025762" indent="-256441" lvl="3">
                <a:lnSpc>
                  <a:spcPts val="2898"/>
                </a:lnSpc>
                <a:buFont typeface="Arial"/>
                <a:buChar char="￭"/>
              </a:pPr>
              <a:r>
                <a:rPr lang="en-US" b="true" sz="1583" spc="15">
                  <a:solidFill>
                    <a:srgbClr val="FFFFFF"/>
                  </a:solidFill>
                  <a:latin typeface="Montserrat Medium"/>
                  <a:ea typeface="Montserrat Medium"/>
                  <a:cs typeface="Montserrat Medium"/>
                  <a:sym typeface="Montserrat Medium"/>
                </a:rPr>
                <a:t>94.6K rostros del conjunto de entrenamiento </a:t>
              </a:r>
            </a:p>
            <a:p>
              <a:pPr algn="l" marL="1025762" indent="-256441" lvl="3">
                <a:lnSpc>
                  <a:spcPts val="2898"/>
                </a:lnSpc>
                <a:buFont typeface="Arial"/>
                <a:buChar char="￭"/>
              </a:pPr>
              <a:r>
                <a:rPr lang="en-US" b="true" sz="1583" spc="15">
                  <a:solidFill>
                    <a:srgbClr val="FFFFFF"/>
                  </a:solidFill>
                  <a:latin typeface="Montserrat Medium"/>
                  <a:ea typeface="Montserrat Medium"/>
                  <a:cs typeface="Montserrat Medium"/>
                  <a:sym typeface="Montserrat Medium"/>
                </a:rPr>
                <a:t>18.5K rostros del conjunto de validación</a:t>
              </a:r>
            </a:p>
            <a:p>
              <a:pPr algn="l" marL="341921" indent="-170960" lvl="1">
                <a:lnSpc>
                  <a:spcPts val="2898"/>
                </a:lnSpc>
                <a:buFont typeface="Arial"/>
                <a:buChar char="•"/>
              </a:pPr>
              <a:r>
                <a:rPr lang="en-US" b="true" sz="1583" spc="15">
                  <a:solidFill>
                    <a:srgbClr val="FFFFFF"/>
                  </a:solidFill>
                  <a:latin typeface="Montserrat Medium"/>
                  <a:ea typeface="Montserrat Medium"/>
                  <a:cs typeface="Montserrat Medium"/>
                  <a:sym typeface="Montserrat Medium"/>
                </a:rPr>
                <a:t>AFLW y FDDB</a:t>
              </a:r>
            </a:p>
            <a:p>
              <a:pPr algn="l" marL="683842" indent="-227947" lvl="2">
                <a:lnSpc>
                  <a:spcPts val="2898"/>
                </a:lnSpc>
                <a:buFont typeface="Arial"/>
                <a:buChar char="⚬"/>
              </a:pPr>
              <a:r>
                <a:rPr lang="en-US" b="true" sz="1583" spc="15">
                  <a:solidFill>
                    <a:srgbClr val="FFFFFF"/>
                  </a:solidFill>
                  <a:latin typeface="Montserrat Medium"/>
                  <a:ea typeface="Montserrat Medium"/>
                  <a:cs typeface="Montserrat Medium"/>
                  <a:sym typeface="Montserrat Medium"/>
                </a:rPr>
                <a:t>Tareas de reconstrucción 3D con mas de 67K anotaciones 3D</a:t>
              </a:r>
            </a:p>
            <a:p>
              <a:pPr algn="l" marL="341921" indent="-170960" lvl="1">
                <a:lnSpc>
                  <a:spcPts val="2898"/>
                </a:lnSpc>
                <a:buFont typeface="Arial"/>
                <a:buChar char="•"/>
              </a:pPr>
              <a:r>
                <a:rPr lang="en-US" b="true" sz="1583" spc="15">
                  <a:solidFill>
                    <a:srgbClr val="FFFFFF"/>
                  </a:solidFill>
                  <a:latin typeface="Montserrat Medium"/>
                  <a:ea typeface="Montserrat Medium"/>
                  <a:cs typeface="Montserrat Medium"/>
                  <a:sym typeface="Montserrat Medium"/>
                </a:rPr>
                <a:t>Malla 3D</a:t>
              </a:r>
            </a:p>
            <a:p>
              <a:pPr algn="l" marL="683842" indent="-227947" lvl="2">
                <a:lnSpc>
                  <a:spcPts val="2898"/>
                </a:lnSpc>
                <a:spcBef>
                  <a:spcPct val="0"/>
                </a:spcBef>
                <a:buFont typeface="Arial"/>
                <a:buChar char="⚬"/>
              </a:pPr>
              <a:r>
                <a:rPr lang="en-US" b="true" sz="1583" spc="15">
                  <a:solidFill>
                    <a:srgbClr val="FFFFFF"/>
                  </a:solidFill>
                  <a:latin typeface="Montserrat Medium"/>
                  <a:ea typeface="Montserrat Medium"/>
                  <a:cs typeface="Montserrat Medium"/>
                  <a:sym typeface="Montserrat Medium"/>
                </a:rPr>
                <a:t>68 puntos faciales con modelo 3DMM con 53K vertices</a:t>
              </a:r>
            </a:p>
          </p:txBody>
        </p:sp>
      </p:grpSp>
      <p:sp>
        <p:nvSpPr>
          <p:cNvPr name="Freeform 8" id="8"/>
          <p:cNvSpPr/>
          <p:nvPr/>
        </p:nvSpPr>
        <p:spPr>
          <a:xfrm flipH="false" flipV="false" rot="0">
            <a:off x="708742" y="7343048"/>
            <a:ext cx="7315200" cy="3830505"/>
          </a:xfrm>
          <a:custGeom>
            <a:avLst/>
            <a:gdLst/>
            <a:ahLst/>
            <a:cxnLst/>
            <a:rect r="r" b="b" t="t" l="l"/>
            <a:pathLst>
              <a:path h="3830505" w="7315200">
                <a:moveTo>
                  <a:pt x="0" y="0"/>
                </a:moveTo>
                <a:lnTo>
                  <a:pt x="7315200" y="0"/>
                </a:lnTo>
                <a:lnTo>
                  <a:pt x="7315200" y="3830504"/>
                </a:lnTo>
                <a:lnTo>
                  <a:pt x="0" y="383050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206834" y="-125956"/>
            <a:ext cx="4125686" cy="4114800"/>
          </a:xfrm>
          <a:custGeom>
            <a:avLst/>
            <a:gdLst/>
            <a:ahLst/>
            <a:cxnLst/>
            <a:rect r="r" b="b" t="t" l="l"/>
            <a:pathLst>
              <a:path h="4114800" w="4125686">
                <a:moveTo>
                  <a:pt x="0" y="0"/>
                </a:moveTo>
                <a:lnTo>
                  <a:pt x="4125686" y="0"/>
                </a:lnTo>
                <a:lnTo>
                  <a:pt x="4125686"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819466" y="1537333"/>
            <a:ext cx="5606422" cy="6983257"/>
          </a:xfrm>
          <a:custGeom>
            <a:avLst/>
            <a:gdLst/>
            <a:ahLst/>
            <a:cxnLst/>
            <a:rect r="r" b="b" t="t" l="l"/>
            <a:pathLst>
              <a:path h="6983257" w="5606422">
                <a:moveTo>
                  <a:pt x="0" y="0"/>
                </a:moveTo>
                <a:lnTo>
                  <a:pt x="5606422" y="0"/>
                </a:lnTo>
                <a:lnTo>
                  <a:pt x="5606422" y="6983257"/>
                </a:lnTo>
                <a:lnTo>
                  <a:pt x="0" y="6983257"/>
                </a:lnTo>
                <a:lnTo>
                  <a:pt x="0" y="0"/>
                </a:lnTo>
                <a:close/>
              </a:path>
            </a:pathLst>
          </a:custGeom>
          <a:blipFill>
            <a:blip r:embed="rId6"/>
            <a:stretch>
              <a:fillRect l="0" t="0" r="-86954" b="0"/>
            </a:stretch>
          </a:blipFill>
        </p:spPr>
      </p:sp>
      <p:sp>
        <p:nvSpPr>
          <p:cNvPr name="TextBox 11" id="11"/>
          <p:cNvSpPr txBox="true"/>
          <p:nvPr/>
        </p:nvSpPr>
        <p:spPr>
          <a:xfrm rot="0">
            <a:off x="7470665" y="425731"/>
            <a:ext cx="9735794" cy="1307212"/>
          </a:xfrm>
          <a:prstGeom prst="rect">
            <a:avLst/>
          </a:prstGeom>
        </p:spPr>
        <p:txBody>
          <a:bodyPr anchor="t" rtlCol="false" tIns="0" lIns="0" bIns="0" rIns="0">
            <a:spAutoFit/>
          </a:bodyPr>
          <a:lstStyle/>
          <a:p>
            <a:pPr algn="l" marL="0" indent="0" lvl="0">
              <a:lnSpc>
                <a:spcPts val="7818"/>
              </a:lnSpc>
              <a:spcBef>
                <a:spcPct val="0"/>
              </a:spcBef>
            </a:pPr>
            <a:r>
              <a:rPr lang="en-US" sz="5584">
                <a:solidFill>
                  <a:srgbClr val="01E8B9"/>
                </a:solidFill>
                <a:latin typeface="Pattanakarn Expanded"/>
                <a:ea typeface="Pattanakarn Expanded"/>
                <a:cs typeface="Pattanakarn Expanded"/>
                <a:sym typeface="Pattanakarn Expanded"/>
              </a:rPr>
              <a:t>Dataset</a:t>
            </a:r>
          </a:p>
        </p:txBody>
      </p:sp>
      <p:sp>
        <p:nvSpPr>
          <p:cNvPr name="TextBox 12" id="12"/>
          <p:cNvSpPr txBox="true"/>
          <p:nvPr/>
        </p:nvSpPr>
        <p:spPr>
          <a:xfrm rot="0">
            <a:off x="7523506" y="5293006"/>
            <a:ext cx="9735794" cy="1307212"/>
          </a:xfrm>
          <a:prstGeom prst="rect">
            <a:avLst/>
          </a:prstGeom>
        </p:spPr>
        <p:txBody>
          <a:bodyPr anchor="t" rtlCol="false" tIns="0" lIns="0" bIns="0" rIns="0">
            <a:spAutoFit/>
          </a:bodyPr>
          <a:lstStyle/>
          <a:p>
            <a:pPr algn="l" marL="0" indent="0" lvl="0">
              <a:lnSpc>
                <a:spcPts val="7818"/>
              </a:lnSpc>
              <a:spcBef>
                <a:spcPct val="0"/>
              </a:spcBef>
            </a:pPr>
            <a:r>
              <a:rPr lang="en-US" sz="5584">
                <a:solidFill>
                  <a:srgbClr val="01E8B9"/>
                </a:solidFill>
                <a:latin typeface="Pattanakarn Expanded"/>
                <a:ea typeface="Pattanakarn Expanded"/>
                <a:cs typeface="Pattanakarn Expanded"/>
                <a:sym typeface="Pattanakarn Expanded"/>
              </a:rPr>
              <a:t>Entrenamiento </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3205C">
                <a:alpha val="100000"/>
              </a:srgbClr>
            </a:gs>
            <a:gs pos="100000">
              <a:srgbClr val="11132C">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grpSp>
        <p:nvGrpSpPr>
          <p:cNvPr name="Group 2" id="2"/>
          <p:cNvGrpSpPr/>
          <p:nvPr/>
        </p:nvGrpSpPr>
        <p:grpSpPr>
          <a:xfrm rot="0">
            <a:off x="11410378" y="504239"/>
            <a:ext cx="6197079" cy="4591636"/>
            <a:chOff x="0" y="0"/>
            <a:chExt cx="1096992" cy="812800"/>
          </a:xfrm>
        </p:grpSpPr>
        <p:sp>
          <p:nvSpPr>
            <p:cNvPr name="Freeform 3" id="3"/>
            <p:cNvSpPr/>
            <p:nvPr/>
          </p:nvSpPr>
          <p:spPr>
            <a:xfrm flipH="false" flipV="false" rot="0">
              <a:off x="0" y="0"/>
              <a:ext cx="1096991" cy="812800"/>
            </a:xfrm>
            <a:custGeom>
              <a:avLst/>
              <a:gdLst/>
              <a:ahLst/>
              <a:cxnLst/>
              <a:rect r="r" b="b" t="t" l="l"/>
              <a:pathLst>
                <a:path h="812800" w="1096991">
                  <a:moveTo>
                    <a:pt x="0" y="0"/>
                  </a:moveTo>
                  <a:lnTo>
                    <a:pt x="1096991" y="0"/>
                  </a:lnTo>
                  <a:lnTo>
                    <a:pt x="1096991" y="812800"/>
                  </a:lnTo>
                  <a:lnTo>
                    <a:pt x="0" y="812800"/>
                  </a:lnTo>
                  <a:close/>
                </a:path>
              </a:pathLst>
            </a:custGeom>
            <a:blipFill>
              <a:blip r:embed="rId2"/>
              <a:stretch>
                <a:fillRect l="-85035" t="0" r="-16579" b="0"/>
              </a:stretch>
            </a:blipFill>
          </p:spPr>
        </p:sp>
      </p:grpSp>
      <p:grpSp>
        <p:nvGrpSpPr>
          <p:cNvPr name="Group 4" id="4"/>
          <p:cNvGrpSpPr/>
          <p:nvPr/>
        </p:nvGrpSpPr>
        <p:grpSpPr>
          <a:xfrm rot="0">
            <a:off x="11410378" y="5356763"/>
            <a:ext cx="6197079" cy="4591636"/>
            <a:chOff x="0" y="0"/>
            <a:chExt cx="1096992" cy="812800"/>
          </a:xfrm>
        </p:grpSpPr>
        <p:sp>
          <p:nvSpPr>
            <p:cNvPr name="Freeform 5" id="5"/>
            <p:cNvSpPr/>
            <p:nvPr/>
          </p:nvSpPr>
          <p:spPr>
            <a:xfrm flipH="false" flipV="false" rot="0">
              <a:off x="0" y="0"/>
              <a:ext cx="1096991" cy="812800"/>
            </a:xfrm>
            <a:custGeom>
              <a:avLst/>
              <a:gdLst/>
              <a:ahLst/>
              <a:cxnLst/>
              <a:rect r="r" b="b" t="t" l="l"/>
              <a:pathLst>
                <a:path h="812800" w="1096991">
                  <a:moveTo>
                    <a:pt x="0" y="0"/>
                  </a:moveTo>
                  <a:lnTo>
                    <a:pt x="1096991" y="0"/>
                  </a:lnTo>
                  <a:lnTo>
                    <a:pt x="1096991" y="812800"/>
                  </a:lnTo>
                  <a:lnTo>
                    <a:pt x="0" y="812800"/>
                  </a:lnTo>
                  <a:close/>
                </a:path>
              </a:pathLst>
            </a:custGeom>
            <a:blipFill>
              <a:blip r:embed="rId3"/>
              <a:stretch>
                <a:fillRect l="0" t="-1455" r="0" b="-1455"/>
              </a:stretch>
            </a:blipFill>
          </p:spPr>
        </p:sp>
      </p:grpSp>
      <p:sp>
        <p:nvSpPr>
          <p:cNvPr name="Freeform 6" id="6"/>
          <p:cNvSpPr/>
          <p:nvPr/>
        </p:nvSpPr>
        <p:spPr>
          <a:xfrm flipH="false" flipV="false" rot="0">
            <a:off x="-2217396" y="-2085644"/>
            <a:ext cx="4833547" cy="4833547"/>
          </a:xfrm>
          <a:custGeom>
            <a:avLst/>
            <a:gdLst/>
            <a:ahLst/>
            <a:cxnLst/>
            <a:rect r="r" b="b" t="t" l="l"/>
            <a:pathLst>
              <a:path h="4833547" w="4833547">
                <a:moveTo>
                  <a:pt x="0" y="0"/>
                </a:moveTo>
                <a:lnTo>
                  <a:pt x="4833547" y="0"/>
                </a:lnTo>
                <a:lnTo>
                  <a:pt x="4833547" y="4833546"/>
                </a:lnTo>
                <a:lnTo>
                  <a:pt x="0" y="483354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grpSp>
        <p:nvGrpSpPr>
          <p:cNvPr name="Group 7" id="7"/>
          <p:cNvGrpSpPr/>
          <p:nvPr/>
        </p:nvGrpSpPr>
        <p:grpSpPr>
          <a:xfrm rot="0">
            <a:off x="1028700" y="6602263"/>
            <a:ext cx="9269393" cy="2656037"/>
            <a:chOff x="0" y="0"/>
            <a:chExt cx="12359190" cy="3541383"/>
          </a:xfrm>
        </p:grpSpPr>
        <p:sp>
          <p:nvSpPr>
            <p:cNvPr name="TextBox 8" id="8"/>
            <p:cNvSpPr txBox="true"/>
            <p:nvPr/>
          </p:nvSpPr>
          <p:spPr>
            <a:xfrm rot="0">
              <a:off x="0" y="871444"/>
              <a:ext cx="12359190" cy="638175"/>
            </a:xfrm>
            <a:prstGeom prst="rect">
              <a:avLst/>
            </a:prstGeom>
          </p:spPr>
          <p:txBody>
            <a:bodyPr anchor="t" rtlCol="false" tIns="0" lIns="0" bIns="0" rIns="0">
              <a:spAutoFit/>
            </a:bodyPr>
            <a:lstStyle/>
            <a:p>
              <a:pPr algn="l" marL="0" indent="0" lvl="0">
                <a:lnSpc>
                  <a:spcPts val="3900"/>
                </a:lnSpc>
              </a:pPr>
              <a:r>
                <a:rPr lang="en-US" sz="3000">
                  <a:solidFill>
                    <a:srgbClr val="FFFFFF"/>
                  </a:solidFill>
                  <a:latin typeface="Open Sans"/>
                  <a:ea typeface="Open Sans"/>
                  <a:cs typeface="Open Sans"/>
                  <a:sym typeface="Open Sans"/>
                </a:rPr>
                <a:t>ArcFace</a:t>
              </a:r>
            </a:p>
          </p:txBody>
        </p:sp>
        <p:sp>
          <p:nvSpPr>
            <p:cNvPr name="TextBox 9" id="9"/>
            <p:cNvSpPr txBox="true"/>
            <p:nvPr/>
          </p:nvSpPr>
          <p:spPr>
            <a:xfrm rot="0">
              <a:off x="0" y="1928816"/>
              <a:ext cx="12359190" cy="695325"/>
            </a:xfrm>
            <a:prstGeom prst="rect">
              <a:avLst/>
            </a:prstGeom>
          </p:spPr>
          <p:txBody>
            <a:bodyPr anchor="t" rtlCol="false" tIns="0" lIns="0" bIns="0" rIns="0">
              <a:spAutoFit/>
            </a:bodyPr>
            <a:lstStyle/>
            <a:p>
              <a:pPr algn="l" marL="0" indent="0" lvl="0">
                <a:lnSpc>
                  <a:spcPts val="4500"/>
                </a:lnSpc>
              </a:pPr>
              <a:r>
                <a:rPr lang="en-US" sz="3000">
                  <a:solidFill>
                    <a:srgbClr val="FFFFFF"/>
                  </a:solidFill>
                  <a:latin typeface="Open Sans"/>
                  <a:ea typeface="Open Sans"/>
                  <a:cs typeface="Open Sans"/>
                  <a:sym typeface="Open Sans"/>
                </a:rPr>
                <a:t>FaceNet</a:t>
              </a:r>
            </a:p>
          </p:txBody>
        </p:sp>
        <p:sp>
          <p:nvSpPr>
            <p:cNvPr name="AutoShape 10" id="10"/>
            <p:cNvSpPr/>
            <p:nvPr/>
          </p:nvSpPr>
          <p:spPr>
            <a:xfrm>
              <a:off x="0" y="3522333"/>
              <a:ext cx="12359190" cy="0"/>
            </a:xfrm>
            <a:prstGeom prst="line">
              <a:avLst/>
            </a:prstGeom>
            <a:ln cap="rnd" w="38100">
              <a:solidFill>
                <a:srgbClr val="01E8B9"/>
              </a:solidFill>
              <a:prstDash val="solid"/>
              <a:headEnd type="none" len="sm" w="sm"/>
              <a:tailEnd type="none" len="sm" w="sm"/>
            </a:ln>
          </p:spPr>
        </p:sp>
        <p:sp>
          <p:nvSpPr>
            <p:cNvPr name="AutoShape 11" id="11"/>
            <p:cNvSpPr/>
            <p:nvPr/>
          </p:nvSpPr>
          <p:spPr>
            <a:xfrm>
              <a:off x="0" y="19050"/>
              <a:ext cx="12359190" cy="0"/>
            </a:xfrm>
            <a:prstGeom prst="line">
              <a:avLst/>
            </a:prstGeom>
            <a:ln cap="rnd" w="38100">
              <a:solidFill>
                <a:srgbClr val="01E8B9"/>
              </a:solidFill>
              <a:prstDash val="solid"/>
              <a:headEnd type="none" len="sm" w="sm"/>
              <a:tailEnd type="none" len="sm" w="sm"/>
            </a:ln>
          </p:spPr>
        </p:sp>
      </p:grpSp>
      <p:sp>
        <p:nvSpPr>
          <p:cNvPr name="TextBox 12" id="12"/>
          <p:cNvSpPr txBox="true"/>
          <p:nvPr/>
        </p:nvSpPr>
        <p:spPr>
          <a:xfrm rot="0">
            <a:off x="820553" y="1038225"/>
            <a:ext cx="9704737" cy="4105275"/>
          </a:xfrm>
          <a:prstGeom prst="rect">
            <a:avLst/>
          </a:prstGeom>
        </p:spPr>
        <p:txBody>
          <a:bodyPr anchor="t" rtlCol="false" tIns="0" lIns="0" bIns="0" rIns="0">
            <a:spAutoFit/>
          </a:bodyPr>
          <a:lstStyle/>
          <a:p>
            <a:pPr algn="l" marL="0" indent="0" lvl="0">
              <a:lnSpc>
                <a:spcPts val="7080"/>
              </a:lnSpc>
            </a:pPr>
            <a:r>
              <a:rPr lang="en-US" b="true" sz="5900">
                <a:solidFill>
                  <a:srgbClr val="FFFFFF"/>
                </a:solidFill>
                <a:latin typeface="Pattanakarn Expanded Bold"/>
                <a:ea typeface="Pattanakarn Expanded Bold"/>
                <a:cs typeface="Pattanakarn Expanded Bold"/>
                <a:sym typeface="Pattanakarn Expanded Bold"/>
              </a:rPr>
              <a:t>Modelos de Extracción de Características y Comparación de Rostros</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11132C">
                <a:alpha val="100000"/>
              </a:srgbClr>
            </a:gs>
            <a:gs pos="100000">
              <a:srgbClr val="03205C">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grpSp>
        <p:nvGrpSpPr>
          <p:cNvPr name="Group 2" id="2"/>
          <p:cNvGrpSpPr/>
          <p:nvPr/>
        </p:nvGrpSpPr>
        <p:grpSpPr>
          <a:xfrm rot="0">
            <a:off x="9989903" y="2075515"/>
            <a:ext cx="7213930" cy="6262359"/>
            <a:chOff x="0" y="0"/>
            <a:chExt cx="1813132" cy="1573967"/>
          </a:xfrm>
        </p:grpSpPr>
        <p:sp>
          <p:nvSpPr>
            <p:cNvPr name="Freeform 3" id="3"/>
            <p:cNvSpPr/>
            <p:nvPr/>
          </p:nvSpPr>
          <p:spPr>
            <a:xfrm flipH="false" flipV="false" rot="0">
              <a:off x="0" y="0"/>
              <a:ext cx="1813132" cy="1573967"/>
            </a:xfrm>
            <a:custGeom>
              <a:avLst/>
              <a:gdLst/>
              <a:ahLst/>
              <a:cxnLst/>
              <a:rect r="r" b="b" t="t" l="l"/>
              <a:pathLst>
                <a:path h="1573967" w="1813132">
                  <a:moveTo>
                    <a:pt x="5366" y="0"/>
                  </a:moveTo>
                  <a:lnTo>
                    <a:pt x="1807766" y="0"/>
                  </a:lnTo>
                  <a:cubicBezTo>
                    <a:pt x="1809189" y="0"/>
                    <a:pt x="1810554" y="565"/>
                    <a:pt x="1811561" y="1572"/>
                  </a:cubicBezTo>
                  <a:cubicBezTo>
                    <a:pt x="1812567" y="2578"/>
                    <a:pt x="1813132" y="3943"/>
                    <a:pt x="1813132" y="5366"/>
                  </a:cubicBezTo>
                  <a:lnTo>
                    <a:pt x="1813132" y="1568601"/>
                  </a:lnTo>
                  <a:cubicBezTo>
                    <a:pt x="1813132" y="1571564"/>
                    <a:pt x="1810730" y="1573967"/>
                    <a:pt x="1807766" y="1573967"/>
                  </a:cubicBezTo>
                  <a:lnTo>
                    <a:pt x="5366" y="1573967"/>
                  </a:lnTo>
                  <a:cubicBezTo>
                    <a:pt x="2402" y="1573967"/>
                    <a:pt x="0" y="1571564"/>
                    <a:pt x="0" y="1568601"/>
                  </a:cubicBezTo>
                  <a:lnTo>
                    <a:pt x="0" y="5366"/>
                  </a:lnTo>
                  <a:cubicBezTo>
                    <a:pt x="0" y="2402"/>
                    <a:pt x="2402" y="0"/>
                    <a:pt x="5366" y="0"/>
                  </a:cubicBezTo>
                  <a:close/>
                </a:path>
              </a:pathLst>
            </a:custGeom>
            <a:solidFill>
              <a:srgbClr val="000000">
                <a:alpha val="0"/>
              </a:srgbClr>
            </a:solidFill>
            <a:ln w="28575" cap="sq">
              <a:solidFill>
                <a:srgbClr val="FFFFFF"/>
              </a:solidFill>
              <a:prstDash val="solid"/>
              <a:miter/>
            </a:ln>
          </p:spPr>
        </p:sp>
        <p:sp>
          <p:nvSpPr>
            <p:cNvPr name="TextBox 4" id="4"/>
            <p:cNvSpPr txBox="true"/>
            <p:nvPr/>
          </p:nvSpPr>
          <p:spPr>
            <a:xfrm>
              <a:off x="0" y="-95250"/>
              <a:ext cx="1813132" cy="1669217"/>
            </a:xfrm>
            <a:prstGeom prst="rect">
              <a:avLst/>
            </a:prstGeom>
          </p:spPr>
          <p:txBody>
            <a:bodyPr anchor="ctr" rtlCol="false" tIns="50800" lIns="50800" bIns="50800" rIns="50800"/>
            <a:lstStyle/>
            <a:p>
              <a:pPr algn="l" marL="0" indent="0" lvl="0">
                <a:lnSpc>
                  <a:spcPts val="2898"/>
                </a:lnSpc>
                <a:spcBef>
                  <a:spcPct val="0"/>
                </a:spcBef>
              </a:pPr>
            </a:p>
          </p:txBody>
        </p:sp>
      </p:grpSp>
      <p:grpSp>
        <p:nvGrpSpPr>
          <p:cNvPr name="Group 5" id="5"/>
          <p:cNvGrpSpPr/>
          <p:nvPr/>
        </p:nvGrpSpPr>
        <p:grpSpPr>
          <a:xfrm rot="0">
            <a:off x="9153525" y="1370769"/>
            <a:ext cx="7282878" cy="6430756"/>
            <a:chOff x="0" y="0"/>
            <a:chExt cx="1830461" cy="1616291"/>
          </a:xfrm>
        </p:grpSpPr>
        <p:sp>
          <p:nvSpPr>
            <p:cNvPr name="Freeform 6" id="6"/>
            <p:cNvSpPr/>
            <p:nvPr/>
          </p:nvSpPr>
          <p:spPr>
            <a:xfrm flipH="false" flipV="false" rot="0">
              <a:off x="0" y="0"/>
              <a:ext cx="1830461" cy="1616291"/>
            </a:xfrm>
            <a:custGeom>
              <a:avLst/>
              <a:gdLst/>
              <a:ahLst/>
              <a:cxnLst/>
              <a:rect r="r" b="b" t="t" l="l"/>
              <a:pathLst>
                <a:path h="1616291" w="1830461">
                  <a:moveTo>
                    <a:pt x="9567" y="0"/>
                  </a:moveTo>
                  <a:lnTo>
                    <a:pt x="1820894" y="0"/>
                  </a:lnTo>
                  <a:cubicBezTo>
                    <a:pt x="1823432" y="0"/>
                    <a:pt x="1825865" y="1008"/>
                    <a:pt x="1827659" y="2802"/>
                  </a:cubicBezTo>
                  <a:cubicBezTo>
                    <a:pt x="1829453" y="4596"/>
                    <a:pt x="1830461" y="7030"/>
                    <a:pt x="1830461" y="9567"/>
                  </a:cubicBezTo>
                  <a:lnTo>
                    <a:pt x="1830461" y="1606724"/>
                  </a:lnTo>
                  <a:cubicBezTo>
                    <a:pt x="1830461" y="1609261"/>
                    <a:pt x="1829453" y="1611695"/>
                    <a:pt x="1827659" y="1613489"/>
                  </a:cubicBezTo>
                  <a:cubicBezTo>
                    <a:pt x="1825865" y="1615283"/>
                    <a:pt x="1823432" y="1616291"/>
                    <a:pt x="1820894" y="1616291"/>
                  </a:cubicBezTo>
                  <a:lnTo>
                    <a:pt x="9567" y="1616291"/>
                  </a:lnTo>
                  <a:cubicBezTo>
                    <a:pt x="7030" y="1616291"/>
                    <a:pt x="4596" y="1615283"/>
                    <a:pt x="2802" y="1613489"/>
                  </a:cubicBezTo>
                  <a:cubicBezTo>
                    <a:pt x="1008" y="1611695"/>
                    <a:pt x="0" y="1609261"/>
                    <a:pt x="0" y="1606724"/>
                  </a:cubicBezTo>
                  <a:lnTo>
                    <a:pt x="0" y="9567"/>
                  </a:lnTo>
                  <a:cubicBezTo>
                    <a:pt x="0" y="7030"/>
                    <a:pt x="1008" y="4596"/>
                    <a:pt x="2802" y="2802"/>
                  </a:cubicBezTo>
                  <a:cubicBezTo>
                    <a:pt x="4596" y="1008"/>
                    <a:pt x="7030" y="0"/>
                    <a:pt x="9567" y="0"/>
                  </a:cubicBezTo>
                  <a:close/>
                </a:path>
              </a:pathLst>
            </a:custGeom>
            <a:solidFill>
              <a:srgbClr val="000000">
                <a:alpha val="0"/>
              </a:srgbClr>
            </a:solidFill>
            <a:ln w="123825" cap="sq">
              <a:gradFill>
                <a:gsLst>
                  <a:gs pos="0">
                    <a:srgbClr val="00F6B7">
                      <a:alpha val="100000"/>
                    </a:srgbClr>
                  </a:gs>
                  <a:gs pos="100000">
                    <a:srgbClr val="057FC0">
                      <a:alpha val="100000"/>
                    </a:srgbClr>
                  </a:gs>
                </a:gsLst>
                <a:lin ang="5400000"/>
              </a:gradFill>
              <a:prstDash val="solid"/>
              <a:miter/>
            </a:ln>
          </p:spPr>
        </p:sp>
        <p:sp>
          <p:nvSpPr>
            <p:cNvPr name="TextBox 7" id="7"/>
            <p:cNvSpPr txBox="true"/>
            <p:nvPr/>
          </p:nvSpPr>
          <p:spPr>
            <a:xfrm>
              <a:off x="0" y="-95250"/>
              <a:ext cx="1830461" cy="1711541"/>
            </a:xfrm>
            <a:prstGeom prst="rect">
              <a:avLst/>
            </a:prstGeom>
          </p:spPr>
          <p:txBody>
            <a:bodyPr anchor="ctr" rtlCol="false" tIns="50800" lIns="50800" bIns="50800" rIns="50800"/>
            <a:lstStyle/>
            <a:p>
              <a:pPr algn="l" marL="0" indent="0" lvl="0">
                <a:lnSpc>
                  <a:spcPts val="2898"/>
                </a:lnSpc>
                <a:spcBef>
                  <a:spcPct val="0"/>
                </a:spcBef>
              </a:pPr>
            </a:p>
          </p:txBody>
        </p:sp>
      </p:grpSp>
      <p:grpSp>
        <p:nvGrpSpPr>
          <p:cNvPr name="Group 8" id="8"/>
          <p:cNvGrpSpPr/>
          <p:nvPr/>
        </p:nvGrpSpPr>
        <p:grpSpPr>
          <a:xfrm rot="0">
            <a:off x="9481004" y="1643881"/>
            <a:ext cx="7479697" cy="6416849"/>
            <a:chOff x="0" y="0"/>
            <a:chExt cx="1447043" cy="1241422"/>
          </a:xfrm>
        </p:grpSpPr>
        <p:sp>
          <p:nvSpPr>
            <p:cNvPr name="Freeform 9" id="9"/>
            <p:cNvSpPr/>
            <p:nvPr/>
          </p:nvSpPr>
          <p:spPr>
            <a:xfrm flipH="false" flipV="false" rot="0">
              <a:off x="0" y="0"/>
              <a:ext cx="1447043" cy="1241422"/>
            </a:xfrm>
            <a:custGeom>
              <a:avLst/>
              <a:gdLst/>
              <a:ahLst/>
              <a:cxnLst/>
              <a:rect r="r" b="b" t="t" l="l"/>
              <a:pathLst>
                <a:path h="1241422" w="1447043">
                  <a:moveTo>
                    <a:pt x="0" y="0"/>
                  </a:moveTo>
                  <a:lnTo>
                    <a:pt x="1447043" y="0"/>
                  </a:lnTo>
                  <a:lnTo>
                    <a:pt x="1447043" y="1241422"/>
                  </a:lnTo>
                  <a:lnTo>
                    <a:pt x="0" y="1241422"/>
                  </a:lnTo>
                  <a:close/>
                </a:path>
              </a:pathLst>
            </a:custGeom>
            <a:blipFill>
              <a:blip r:embed="rId2"/>
              <a:stretch>
                <a:fillRect l="-217418" t="0" r="-323" b="0"/>
              </a:stretch>
            </a:blipFill>
          </p:spPr>
        </p:sp>
      </p:grpSp>
      <p:sp>
        <p:nvSpPr>
          <p:cNvPr name="Freeform 10" id="10"/>
          <p:cNvSpPr/>
          <p:nvPr/>
        </p:nvSpPr>
        <p:spPr>
          <a:xfrm flipH="false" flipV="false" rot="0">
            <a:off x="917113" y="-232274"/>
            <a:ext cx="3840505" cy="733187"/>
          </a:xfrm>
          <a:custGeom>
            <a:avLst/>
            <a:gdLst/>
            <a:ahLst/>
            <a:cxnLst/>
            <a:rect r="r" b="b" t="t" l="l"/>
            <a:pathLst>
              <a:path h="733187" w="3840505">
                <a:moveTo>
                  <a:pt x="0" y="0"/>
                </a:moveTo>
                <a:lnTo>
                  <a:pt x="3840505" y="0"/>
                </a:lnTo>
                <a:lnTo>
                  <a:pt x="3840505" y="733188"/>
                </a:lnTo>
                <a:lnTo>
                  <a:pt x="0" y="73318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TextBox 11" id="11"/>
          <p:cNvSpPr txBox="true"/>
          <p:nvPr/>
        </p:nvSpPr>
        <p:spPr>
          <a:xfrm rot="0">
            <a:off x="1028700" y="2180290"/>
            <a:ext cx="6372605" cy="1034458"/>
          </a:xfrm>
          <a:prstGeom prst="rect">
            <a:avLst/>
          </a:prstGeom>
        </p:spPr>
        <p:txBody>
          <a:bodyPr anchor="t" rtlCol="false" tIns="0" lIns="0" bIns="0" rIns="0">
            <a:spAutoFit/>
          </a:bodyPr>
          <a:lstStyle/>
          <a:p>
            <a:pPr algn="l" marL="0" indent="0" lvl="0">
              <a:lnSpc>
                <a:spcPts val="6106"/>
              </a:lnSpc>
              <a:spcBef>
                <a:spcPct val="0"/>
              </a:spcBef>
            </a:pPr>
            <a:r>
              <a:rPr lang="en-US" sz="4362">
                <a:solidFill>
                  <a:srgbClr val="FFFFFF"/>
                </a:solidFill>
                <a:latin typeface="Pattanakarn Expanded"/>
                <a:ea typeface="Pattanakarn Expanded"/>
                <a:cs typeface="Pattanakarn Expanded"/>
                <a:sym typeface="Pattanakarn Expanded"/>
              </a:rPr>
              <a:t>¿Qué es ArcFace?</a:t>
            </a:r>
          </a:p>
        </p:txBody>
      </p:sp>
      <p:sp>
        <p:nvSpPr>
          <p:cNvPr name="TextBox 12" id="12"/>
          <p:cNvSpPr txBox="true"/>
          <p:nvPr/>
        </p:nvSpPr>
        <p:spPr>
          <a:xfrm rot="0">
            <a:off x="1028700" y="3537676"/>
            <a:ext cx="7009673" cy="1086572"/>
          </a:xfrm>
          <a:prstGeom prst="rect">
            <a:avLst/>
          </a:prstGeom>
        </p:spPr>
        <p:txBody>
          <a:bodyPr anchor="t" rtlCol="false" tIns="0" lIns="0" bIns="0" rIns="0">
            <a:spAutoFit/>
          </a:bodyPr>
          <a:lstStyle/>
          <a:p>
            <a:pPr algn="l" marL="0" indent="0" lvl="0">
              <a:lnSpc>
                <a:spcPts val="2937"/>
              </a:lnSpc>
              <a:spcBef>
                <a:spcPct val="0"/>
              </a:spcBef>
            </a:pPr>
            <a:r>
              <a:rPr lang="en-US" sz="2098" spc="88">
                <a:solidFill>
                  <a:srgbClr val="FFFFFF"/>
                </a:solidFill>
                <a:latin typeface="Montserrat"/>
                <a:ea typeface="Montserrat"/>
                <a:cs typeface="Montserrat"/>
                <a:sym typeface="Montserrat"/>
              </a:rPr>
              <a:t>Model</a:t>
            </a:r>
            <a:r>
              <a:rPr lang="en-US" sz="2098" spc="88" strike="noStrike" u="none">
                <a:solidFill>
                  <a:srgbClr val="FFFFFF"/>
                </a:solidFill>
                <a:latin typeface="Montserrat"/>
                <a:ea typeface="Montserrat"/>
                <a:cs typeface="Montserrat"/>
                <a:sym typeface="Montserrat"/>
              </a:rPr>
              <a:t>o de reconocimiento facial basado en aprendizaje profundo, propuesto por el equipo de InsightFace. </a:t>
            </a:r>
          </a:p>
        </p:txBody>
      </p:sp>
      <p:sp>
        <p:nvSpPr>
          <p:cNvPr name="TextBox 13" id="13"/>
          <p:cNvSpPr txBox="true"/>
          <p:nvPr/>
        </p:nvSpPr>
        <p:spPr>
          <a:xfrm rot="0">
            <a:off x="1028700" y="5804042"/>
            <a:ext cx="4945318" cy="1365195"/>
          </a:xfrm>
          <a:prstGeom prst="rect">
            <a:avLst/>
          </a:prstGeom>
        </p:spPr>
        <p:txBody>
          <a:bodyPr anchor="t" rtlCol="false" tIns="0" lIns="0" bIns="0" rIns="0">
            <a:spAutoFit/>
          </a:bodyPr>
          <a:lstStyle/>
          <a:p>
            <a:pPr algn="l">
              <a:lnSpc>
                <a:spcPts val="4628"/>
              </a:lnSpc>
            </a:pPr>
            <a:r>
              <a:rPr lang="en-US" sz="3306">
                <a:solidFill>
                  <a:srgbClr val="01E8B9"/>
                </a:solidFill>
                <a:latin typeface="Pattanakarn Expanded"/>
                <a:ea typeface="Pattanakarn Expanded"/>
                <a:cs typeface="Pattanakarn Expanded"/>
                <a:sym typeface="Pattanakarn Expanded"/>
              </a:rPr>
              <a:t>¿Cómo funciona? </a:t>
            </a:r>
          </a:p>
          <a:p>
            <a:pPr algn="l" marL="0" indent="0" lvl="0">
              <a:lnSpc>
                <a:spcPts val="4628"/>
              </a:lnSpc>
              <a:spcBef>
                <a:spcPct val="0"/>
              </a:spcBef>
            </a:pPr>
          </a:p>
        </p:txBody>
      </p:sp>
      <p:sp>
        <p:nvSpPr>
          <p:cNvPr name="TextBox 14" id="14"/>
          <p:cNvSpPr txBox="true"/>
          <p:nvPr/>
        </p:nvSpPr>
        <p:spPr>
          <a:xfrm rot="0">
            <a:off x="1028700" y="7026362"/>
            <a:ext cx="7009673" cy="1821086"/>
          </a:xfrm>
          <a:prstGeom prst="rect">
            <a:avLst/>
          </a:prstGeom>
        </p:spPr>
        <p:txBody>
          <a:bodyPr anchor="t" rtlCol="false" tIns="0" lIns="0" bIns="0" rIns="0">
            <a:spAutoFit/>
          </a:bodyPr>
          <a:lstStyle/>
          <a:p>
            <a:pPr algn="l" marL="0" indent="0" lvl="0">
              <a:lnSpc>
                <a:spcPts val="2937"/>
              </a:lnSpc>
              <a:spcBef>
                <a:spcPct val="0"/>
              </a:spcBef>
            </a:pPr>
            <a:r>
              <a:rPr lang="en-US" sz="2098" spc="88">
                <a:solidFill>
                  <a:srgbClr val="FFFFFF"/>
                </a:solidFill>
                <a:latin typeface="Montserrat"/>
                <a:ea typeface="Montserrat"/>
                <a:cs typeface="Montserrat"/>
                <a:sym typeface="Montserrat"/>
              </a:rPr>
              <a:t>Este incorpora el uso de una función de pérdida angular aditiva, mejorando significativamente la iscriminación entre entidades al forzar que los embeddings de distintas personas estén más separados entre sí en el espacio angular. </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3205C">
                <a:alpha val="100000"/>
              </a:srgbClr>
            </a:gs>
            <a:gs pos="100000">
              <a:srgbClr val="11132C">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4090063">
            <a:off x="65316" y="-1116177"/>
            <a:ext cx="5514966" cy="5555368"/>
          </a:xfrm>
          <a:custGeom>
            <a:avLst/>
            <a:gdLst/>
            <a:ahLst/>
            <a:cxnLst/>
            <a:rect r="r" b="b" t="t" l="l"/>
            <a:pathLst>
              <a:path h="5555368" w="5514966">
                <a:moveTo>
                  <a:pt x="0" y="0"/>
                </a:moveTo>
                <a:lnTo>
                  <a:pt x="5514966" y="0"/>
                </a:lnTo>
                <a:lnTo>
                  <a:pt x="5514966" y="5555368"/>
                </a:lnTo>
                <a:lnTo>
                  <a:pt x="0" y="555536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329126" y="4982791"/>
            <a:ext cx="5152968" cy="2556570"/>
            <a:chOff x="0" y="0"/>
            <a:chExt cx="26314322" cy="13055468"/>
          </a:xfrm>
        </p:grpSpPr>
        <p:sp>
          <p:nvSpPr>
            <p:cNvPr name="Freeform 4" id="4"/>
            <p:cNvSpPr/>
            <p:nvPr/>
          </p:nvSpPr>
          <p:spPr>
            <a:xfrm flipH="false" flipV="false" rot="0">
              <a:off x="0" y="0"/>
              <a:ext cx="26314450" cy="13055595"/>
            </a:xfrm>
            <a:custGeom>
              <a:avLst/>
              <a:gdLst/>
              <a:ahLst/>
              <a:cxnLst/>
              <a:rect r="r" b="b" t="t" l="l"/>
              <a:pathLst>
                <a:path h="13055595" w="26314450">
                  <a:moveTo>
                    <a:pt x="24082127" y="0"/>
                  </a:moveTo>
                  <a:lnTo>
                    <a:pt x="0" y="0"/>
                  </a:lnTo>
                  <a:lnTo>
                    <a:pt x="0" y="11219254"/>
                  </a:lnTo>
                  <a:cubicBezTo>
                    <a:pt x="0" y="12263750"/>
                    <a:pt x="791845" y="13055595"/>
                    <a:pt x="1765046" y="13055595"/>
                  </a:cubicBezTo>
                  <a:lnTo>
                    <a:pt x="26314450" y="13055595"/>
                  </a:lnTo>
                  <a:lnTo>
                    <a:pt x="26314450" y="1836638"/>
                  </a:lnTo>
                  <a:cubicBezTo>
                    <a:pt x="26314322" y="791845"/>
                    <a:pt x="25522603" y="0"/>
                    <a:pt x="24082127" y="0"/>
                  </a:cubicBezTo>
                  <a:close/>
                  <a:moveTo>
                    <a:pt x="26187322" y="12928468"/>
                  </a:moveTo>
                  <a:lnTo>
                    <a:pt x="1765046" y="12928468"/>
                  </a:lnTo>
                  <a:cubicBezTo>
                    <a:pt x="861822" y="12928468"/>
                    <a:pt x="127000" y="12193646"/>
                    <a:pt x="127000" y="11219254"/>
                  </a:cubicBezTo>
                  <a:lnTo>
                    <a:pt x="127000" y="127000"/>
                  </a:lnTo>
                  <a:lnTo>
                    <a:pt x="24082127" y="127000"/>
                  </a:lnTo>
                  <a:cubicBezTo>
                    <a:pt x="25452628" y="127000"/>
                    <a:pt x="26187450" y="861822"/>
                    <a:pt x="26187450" y="1836638"/>
                  </a:cubicBezTo>
                  <a:lnTo>
                    <a:pt x="26187450" y="12928468"/>
                  </a:lnTo>
                  <a:close/>
                </a:path>
              </a:pathLst>
            </a:custGeom>
            <a:gradFill rotWithShape="true">
              <a:gsLst>
                <a:gs pos="0">
                  <a:srgbClr val="00F6B7">
                    <a:alpha val="100000"/>
                  </a:srgbClr>
                </a:gs>
                <a:gs pos="100000">
                  <a:srgbClr val="057FC0">
                    <a:alpha val="100000"/>
                  </a:srgbClr>
                </a:gs>
              </a:gsLst>
              <a:lin ang="5400000"/>
            </a:gradFill>
          </p:spPr>
        </p:sp>
      </p:grpSp>
      <p:sp>
        <p:nvSpPr>
          <p:cNvPr name="Freeform 5" id="5"/>
          <p:cNvSpPr/>
          <p:nvPr/>
        </p:nvSpPr>
        <p:spPr>
          <a:xfrm flipH="false" flipV="false" rot="0">
            <a:off x="7621709" y="4230246"/>
            <a:ext cx="935352" cy="527379"/>
          </a:xfrm>
          <a:custGeom>
            <a:avLst/>
            <a:gdLst/>
            <a:ahLst/>
            <a:cxnLst/>
            <a:rect r="r" b="b" t="t" l="l"/>
            <a:pathLst>
              <a:path h="527379" w="935352">
                <a:moveTo>
                  <a:pt x="0" y="0"/>
                </a:moveTo>
                <a:lnTo>
                  <a:pt x="935352" y="0"/>
                </a:lnTo>
                <a:lnTo>
                  <a:pt x="935352" y="527379"/>
                </a:lnTo>
                <a:lnTo>
                  <a:pt x="0" y="527379"/>
                </a:lnTo>
                <a:lnTo>
                  <a:pt x="0" y="0"/>
                </a:lnTo>
                <a:close/>
              </a:path>
            </a:pathLst>
          </a:custGeom>
          <a:blipFill>
            <a:blip r:embed="rId4"/>
            <a:stretch>
              <a:fillRect l="0" t="0" r="0" b="0"/>
            </a:stretch>
          </a:blipFill>
        </p:spPr>
      </p:sp>
      <p:sp>
        <p:nvSpPr>
          <p:cNvPr name="Freeform 6" id="6"/>
          <p:cNvSpPr/>
          <p:nvPr/>
        </p:nvSpPr>
        <p:spPr>
          <a:xfrm flipH="false" flipV="false" rot="0">
            <a:off x="7621709" y="4982791"/>
            <a:ext cx="523512" cy="673087"/>
          </a:xfrm>
          <a:custGeom>
            <a:avLst/>
            <a:gdLst/>
            <a:ahLst/>
            <a:cxnLst/>
            <a:rect r="r" b="b" t="t" l="l"/>
            <a:pathLst>
              <a:path h="673087" w="523512">
                <a:moveTo>
                  <a:pt x="0" y="0"/>
                </a:moveTo>
                <a:lnTo>
                  <a:pt x="523513" y="0"/>
                </a:lnTo>
                <a:lnTo>
                  <a:pt x="523513" y="673087"/>
                </a:lnTo>
                <a:lnTo>
                  <a:pt x="0" y="673087"/>
                </a:lnTo>
                <a:lnTo>
                  <a:pt x="0" y="0"/>
                </a:lnTo>
                <a:close/>
              </a:path>
            </a:pathLst>
          </a:custGeom>
          <a:blipFill>
            <a:blip r:embed="rId5"/>
            <a:stretch>
              <a:fillRect l="0" t="0" r="0" b="0"/>
            </a:stretch>
          </a:blipFill>
        </p:spPr>
      </p:sp>
      <p:sp>
        <p:nvSpPr>
          <p:cNvPr name="Freeform 7" id="7"/>
          <p:cNvSpPr/>
          <p:nvPr/>
        </p:nvSpPr>
        <p:spPr>
          <a:xfrm flipH="false" flipV="false" rot="0">
            <a:off x="7621709" y="5970203"/>
            <a:ext cx="1095493" cy="537965"/>
          </a:xfrm>
          <a:custGeom>
            <a:avLst/>
            <a:gdLst/>
            <a:ahLst/>
            <a:cxnLst/>
            <a:rect r="r" b="b" t="t" l="l"/>
            <a:pathLst>
              <a:path h="537965" w="1095493">
                <a:moveTo>
                  <a:pt x="0" y="0"/>
                </a:moveTo>
                <a:lnTo>
                  <a:pt x="1095493" y="0"/>
                </a:lnTo>
                <a:lnTo>
                  <a:pt x="1095493" y="537965"/>
                </a:lnTo>
                <a:lnTo>
                  <a:pt x="0" y="537965"/>
                </a:lnTo>
                <a:lnTo>
                  <a:pt x="0" y="0"/>
                </a:lnTo>
                <a:close/>
              </a:path>
            </a:pathLst>
          </a:custGeom>
          <a:blipFill>
            <a:blip r:embed="rId6"/>
            <a:stretch>
              <a:fillRect l="0" t="0" r="0" b="0"/>
            </a:stretch>
          </a:blipFill>
        </p:spPr>
      </p:sp>
      <p:sp>
        <p:nvSpPr>
          <p:cNvPr name="Freeform 8" id="8"/>
          <p:cNvSpPr/>
          <p:nvPr/>
        </p:nvSpPr>
        <p:spPr>
          <a:xfrm flipH="false" flipV="false" rot="0">
            <a:off x="7615569" y="6801234"/>
            <a:ext cx="1101633" cy="627812"/>
          </a:xfrm>
          <a:custGeom>
            <a:avLst/>
            <a:gdLst/>
            <a:ahLst/>
            <a:cxnLst/>
            <a:rect r="r" b="b" t="t" l="l"/>
            <a:pathLst>
              <a:path h="627812" w="1101633">
                <a:moveTo>
                  <a:pt x="0" y="0"/>
                </a:moveTo>
                <a:lnTo>
                  <a:pt x="1101633" y="0"/>
                </a:lnTo>
                <a:lnTo>
                  <a:pt x="1101633" y="627812"/>
                </a:lnTo>
                <a:lnTo>
                  <a:pt x="0" y="627812"/>
                </a:lnTo>
                <a:lnTo>
                  <a:pt x="0" y="0"/>
                </a:lnTo>
                <a:close/>
              </a:path>
            </a:pathLst>
          </a:custGeom>
          <a:blipFill>
            <a:blip r:embed="rId7"/>
            <a:stretch>
              <a:fillRect l="0" t="0" r="0" b="0"/>
            </a:stretch>
          </a:blipFill>
        </p:spPr>
      </p:sp>
      <p:sp>
        <p:nvSpPr>
          <p:cNvPr name="Freeform 9" id="9"/>
          <p:cNvSpPr/>
          <p:nvPr/>
        </p:nvSpPr>
        <p:spPr>
          <a:xfrm flipH="false" flipV="false" rot="0">
            <a:off x="7621709" y="7743371"/>
            <a:ext cx="430422" cy="617562"/>
          </a:xfrm>
          <a:custGeom>
            <a:avLst/>
            <a:gdLst/>
            <a:ahLst/>
            <a:cxnLst/>
            <a:rect r="r" b="b" t="t" l="l"/>
            <a:pathLst>
              <a:path h="617562" w="430422">
                <a:moveTo>
                  <a:pt x="0" y="0"/>
                </a:moveTo>
                <a:lnTo>
                  <a:pt x="430422" y="0"/>
                </a:lnTo>
                <a:lnTo>
                  <a:pt x="430422" y="617562"/>
                </a:lnTo>
                <a:lnTo>
                  <a:pt x="0" y="617562"/>
                </a:lnTo>
                <a:lnTo>
                  <a:pt x="0" y="0"/>
                </a:lnTo>
                <a:close/>
              </a:path>
            </a:pathLst>
          </a:custGeom>
          <a:blipFill>
            <a:blip r:embed="rId8"/>
            <a:stretch>
              <a:fillRect l="0" t="0" r="0" b="0"/>
            </a:stretch>
          </a:blipFill>
        </p:spPr>
      </p:sp>
      <p:grpSp>
        <p:nvGrpSpPr>
          <p:cNvPr name="Group 10" id="10"/>
          <p:cNvGrpSpPr/>
          <p:nvPr/>
        </p:nvGrpSpPr>
        <p:grpSpPr>
          <a:xfrm rot="0">
            <a:off x="1468765" y="5205672"/>
            <a:ext cx="4873691" cy="2110807"/>
            <a:chOff x="0" y="0"/>
            <a:chExt cx="812800" cy="352026"/>
          </a:xfrm>
        </p:grpSpPr>
        <p:sp>
          <p:nvSpPr>
            <p:cNvPr name="Freeform 11" id="11"/>
            <p:cNvSpPr/>
            <p:nvPr/>
          </p:nvSpPr>
          <p:spPr>
            <a:xfrm flipH="false" flipV="false" rot="0">
              <a:off x="0" y="0"/>
              <a:ext cx="812800" cy="352026"/>
            </a:xfrm>
            <a:custGeom>
              <a:avLst/>
              <a:gdLst/>
              <a:ahLst/>
              <a:cxnLst/>
              <a:rect r="r" b="b" t="t" l="l"/>
              <a:pathLst>
                <a:path h="352026" w="812800">
                  <a:moveTo>
                    <a:pt x="36536" y="0"/>
                  </a:moveTo>
                  <a:lnTo>
                    <a:pt x="776264" y="0"/>
                  </a:lnTo>
                  <a:cubicBezTo>
                    <a:pt x="796442" y="0"/>
                    <a:pt x="812800" y="16358"/>
                    <a:pt x="812800" y="36536"/>
                  </a:cubicBezTo>
                  <a:lnTo>
                    <a:pt x="812800" y="315490"/>
                  </a:lnTo>
                  <a:cubicBezTo>
                    <a:pt x="812800" y="325180"/>
                    <a:pt x="808951" y="334473"/>
                    <a:pt x="802099" y="341325"/>
                  </a:cubicBezTo>
                  <a:cubicBezTo>
                    <a:pt x="795247" y="348176"/>
                    <a:pt x="785954" y="352026"/>
                    <a:pt x="776264" y="352026"/>
                  </a:cubicBezTo>
                  <a:lnTo>
                    <a:pt x="36536" y="352026"/>
                  </a:lnTo>
                  <a:cubicBezTo>
                    <a:pt x="16358" y="352026"/>
                    <a:pt x="0" y="335668"/>
                    <a:pt x="0" y="315490"/>
                  </a:cubicBezTo>
                  <a:lnTo>
                    <a:pt x="0" y="36536"/>
                  </a:lnTo>
                  <a:cubicBezTo>
                    <a:pt x="0" y="16358"/>
                    <a:pt x="16358" y="0"/>
                    <a:pt x="36536" y="0"/>
                  </a:cubicBezTo>
                  <a:close/>
                </a:path>
              </a:pathLst>
            </a:custGeom>
            <a:blipFill>
              <a:blip r:embed="rId9"/>
              <a:stretch>
                <a:fillRect l="0" t="-2387" r="0" b="-2387"/>
              </a:stretch>
            </a:blipFill>
          </p:spPr>
        </p:sp>
      </p:grpSp>
      <p:sp>
        <p:nvSpPr>
          <p:cNvPr name="Freeform 12" id="12"/>
          <p:cNvSpPr/>
          <p:nvPr/>
        </p:nvSpPr>
        <p:spPr>
          <a:xfrm flipH="false" flipV="false" rot="0">
            <a:off x="15200023" y="7290275"/>
            <a:ext cx="4709356" cy="4114800"/>
          </a:xfrm>
          <a:custGeom>
            <a:avLst/>
            <a:gdLst/>
            <a:ahLst/>
            <a:cxnLst/>
            <a:rect r="r" b="b" t="t" l="l"/>
            <a:pathLst>
              <a:path h="4114800" w="4709356">
                <a:moveTo>
                  <a:pt x="0" y="0"/>
                </a:moveTo>
                <a:lnTo>
                  <a:pt x="4709357" y="0"/>
                </a:lnTo>
                <a:lnTo>
                  <a:pt x="4709357"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13" id="13"/>
          <p:cNvSpPr txBox="true"/>
          <p:nvPr/>
        </p:nvSpPr>
        <p:spPr>
          <a:xfrm rot="0">
            <a:off x="4745174" y="295827"/>
            <a:ext cx="8797652" cy="1177925"/>
          </a:xfrm>
          <a:prstGeom prst="rect">
            <a:avLst/>
          </a:prstGeom>
        </p:spPr>
        <p:txBody>
          <a:bodyPr anchor="t" rtlCol="false" tIns="0" lIns="0" bIns="0" rIns="0">
            <a:spAutoFit/>
          </a:bodyPr>
          <a:lstStyle/>
          <a:p>
            <a:pPr algn="ctr" marL="0" indent="0" lvl="0">
              <a:lnSpc>
                <a:spcPts val="7000"/>
              </a:lnSpc>
              <a:spcBef>
                <a:spcPct val="0"/>
              </a:spcBef>
            </a:pPr>
            <a:r>
              <a:rPr lang="en-US" sz="5000">
                <a:solidFill>
                  <a:srgbClr val="FFFFFF"/>
                </a:solidFill>
                <a:latin typeface="Pattanakarn Expanded"/>
                <a:ea typeface="Pattanakarn Expanded"/>
                <a:cs typeface="Pattanakarn Expanded"/>
                <a:sym typeface="Pattanakarn Expanded"/>
              </a:rPr>
              <a:t>Softmax Tradicional</a:t>
            </a:r>
          </a:p>
        </p:txBody>
      </p:sp>
      <p:sp>
        <p:nvSpPr>
          <p:cNvPr name="TextBox 14" id="14"/>
          <p:cNvSpPr txBox="true"/>
          <p:nvPr/>
        </p:nvSpPr>
        <p:spPr>
          <a:xfrm rot="0">
            <a:off x="5065197" y="1739018"/>
            <a:ext cx="7908560" cy="1217046"/>
          </a:xfrm>
          <a:prstGeom prst="rect">
            <a:avLst/>
          </a:prstGeom>
        </p:spPr>
        <p:txBody>
          <a:bodyPr anchor="t" rtlCol="false" tIns="0" lIns="0" bIns="0" rIns="0">
            <a:spAutoFit/>
          </a:bodyPr>
          <a:lstStyle/>
          <a:p>
            <a:pPr algn="ctr">
              <a:lnSpc>
                <a:spcPts val="3268"/>
              </a:lnSpc>
              <a:spcBef>
                <a:spcPct val="0"/>
              </a:spcBef>
            </a:pPr>
            <a:r>
              <a:rPr lang="en-US" sz="2334" spc="98">
                <a:solidFill>
                  <a:srgbClr val="FFFFFF"/>
                </a:solidFill>
                <a:latin typeface="Montserrat"/>
                <a:ea typeface="Montserrat"/>
                <a:cs typeface="Montserrat"/>
                <a:sym typeface="Montserrat"/>
              </a:rPr>
              <a:t>El reconocimiento facial se puede abordar como un problema de clasificación multiclase, donde cada clase representa una identidad diferente</a:t>
            </a:r>
          </a:p>
        </p:txBody>
      </p:sp>
      <p:sp>
        <p:nvSpPr>
          <p:cNvPr name="TextBox 15" id="15"/>
          <p:cNvSpPr txBox="true"/>
          <p:nvPr/>
        </p:nvSpPr>
        <p:spPr>
          <a:xfrm rot="0">
            <a:off x="9275176" y="4271175"/>
            <a:ext cx="7683698" cy="397896"/>
          </a:xfrm>
          <a:prstGeom prst="rect">
            <a:avLst/>
          </a:prstGeom>
        </p:spPr>
        <p:txBody>
          <a:bodyPr anchor="t" rtlCol="false" tIns="0" lIns="0" bIns="0" rIns="0">
            <a:spAutoFit/>
          </a:bodyPr>
          <a:lstStyle/>
          <a:p>
            <a:pPr algn="ctr">
              <a:lnSpc>
                <a:spcPts val="3268"/>
              </a:lnSpc>
              <a:spcBef>
                <a:spcPct val="0"/>
              </a:spcBef>
            </a:pPr>
            <a:r>
              <a:rPr lang="en-US" sz="2334" spc="98">
                <a:solidFill>
                  <a:srgbClr val="FFFFFF"/>
                </a:solidFill>
                <a:latin typeface="Montserrat"/>
                <a:ea typeface="Montserrat"/>
                <a:cs typeface="Montserrat"/>
                <a:sym typeface="Montserrat"/>
              </a:rPr>
              <a:t>es el embedding del rostro de entrada (imagen)</a:t>
            </a:r>
          </a:p>
        </p:txBody>
      </p:sp>
      <p:sp>
        <p:nvSpPr>
          <p:cNvPr name="TextBox 16" id="16"/>
          <p:cNvSpPr txBox="true"/>
          <p:nvPr/>
        </p:nvSpPr>
        <p:spPr>
          <a:xfrm rot="0">
            <a:off x="9275176" y="5096574"/>
            <a:ext cx="5175647" cy="397896"/>
          </a:xfrm>
          <a:prstGeom prst="rect">
            <a:avLst/>
          </a:prstGeom>
        </p:spPr>
        <p:txBody>
          <a:bodyPr anchor="t" rtlCol="false" tIns="0" lIns="0" bIns="0" rIns="0">
            <a:spAutoFit/>
          </a:bodyPr>
          <a:lstStyle/>
          <a:p>
            <a:pPr algn="ctr">
              <a:lnSpc>
                <a:spcPts val="3268"/>
              </a:lnSpc>
              <a:spcBef>
                <a:spcPct val="0"/>
              </a:spcBef>
            </a:pPr>
            <a:r>
              <a:rPr lang="en-US" sz="2334" spc="98">
                <a:solidFill>
                  <a:srgbClr val="FFFFFF"/>
                </a:solidFill>
                <a:latin typeface="Montserrat"/>
                <a:ea typeface="Montserrat"/>
                <a:cs typeface="Montserrat"/>
                <a:sym typeface="Montserrat"/>
              </a:rPr>
              <a:t>es la clase (identidad) verdadera</a:t>
            </a:r>
          </a:p>
        </p:txBody>
      </p:sp>
      <p:sp>
        <p:nvSpPr>
          <p:cNvPr name="TextBox 17" id="17"/>
          <p:cNvSpPr txBox="true"/>
          <p:nvPr/>
        </p:nvSpPr>
        <p:spPr>
          <a:xfrm rot="0">
            <a:off x="9275176" y="6065859"/>
            <a:ext cx="6546800" cy="397896"/>
          </a:xfrm>
          <a:prstGeom prst="rect">
            <a:avLst/>
          </a:prstGeom>
        </p:spPr>
        <p:txBody>
          <a:bodyPr anchor="t" rtlCol="false" tIns="0" lIns="0" bIns="0" rIns="0">
            <a:spAutoFit/>
          </a:bodyPr>
          <a:lstStyle/>
          <a:p>
            <a:pPr algn="ctr">
              <a:lnSpc>
                <a:spcPts val="3268"/>
              </a:lnSpc>
              <a:spcBef>
                <a:spcPct val="0"/>
              </a:spcBef>
            </a:pPr>
            <a:r>
              <a:rPr lang="en-US" sz="2334" spc="98">
                <a:solidFill>
                  <a:srgbClr val="FFFFFF"/>
                </a:solidFill>
                <a:latin typeface="Montserrat"/>
                <a:ea typeface="Montserrat"/>
                <a:cs typeface="Montserrat"/>
                <a:sym typeface="Montserrat"/>
              </a:rPr>
              <a:t>es el vector de pesos asociado a la clase j</a:t>
            </a:r>
          </a:p>
        </p:txBody>
      </p:sp>
      <p:sp>
        <p:nvSpPr>
          <p:cNvPr name="TextBox 18" id="18"/>
          <p:cNvSpPr txBox="true"/>
          <p:nvPr/>
        </p:nvSpPr>
        <p:spPr>
          <a:xfrm rot="0">
            <a:off x="9275176" y="6892379"/>
            <a:ext cx="4638973" cy="397896"/>
          </a:xfrm>
          <a:prstGeom prst="rect">
            <a:avLst/>
          </a:prstGeom>
        </p:spPr>
        <p:txBody>
          <a:bodyPr anchor="t" rtlCol="false" tIns="0" lIns="0" bIns="0" rIns="0">
            <a:spAutoFit/>
          </a:bodyPr>
          <a:lstStyle/>
          <a:p>
            <a:pPr algn="ctr">
              <a:lnSpc>
                <a:spcPts val="3268"/>
              </a:lnSpc>
              <a:spcBef>
                <a:spcPct val="0"/>
              </a:spcBef>
            </a:pPr>
            <a:r>
              <a:rPr lang="en-US" sz="2334" spc="98">
                <a:solidFill>
                  <a:srgbClr val="FFFFFF"/>
                </a:solidFill>
                <a:latin typeface="Montserrat"/>
                <a:ea typeface="Montserrat"/>
                <a:cs typeface="Montserrat"/>
                <a:sym typeface="Montserrat"/>
              </a:rPr>
              <a:t>es el sesgo (bias) de la clase j</a:t>
            </a:r>
          </a:p>
        </p:txBody>
      </p:sp>
      <p:sp>
        <p:nvSpPr>
          <p:cNvPr name="TextBox 19" id="19"/>
          <p:cNvSpPr txBox="true"/>
          <p:nvPr/>
        </p:nvSpPr>
        <p:spPr>
          <a:xfrm rot="0">
            <a:off x="9338592" y="7861775"/>
            <a:ext cx="4459932" cy="397896"/>
          </a:xfrm>
          <a:prstGeom prst="rect">
            <a:avLst/>
          </a:prstGeom>
        </p:spPr>
        <p:txBody>
          <a:bodyPr anchor="t" rtlCol="false" tIns="0" lIns="0" bIns="0" rIns="0">
            <a:spAutoFit/>
          </a:bodyPr>
          <a:lstStyle/>
          <a:p>
            <a:pPr algn="ctr">
              <a:lnSpc>
                <a:spcPts val="3268"/>
              </a:lnSpc>
              <a:spcBef>
                <a:spcPct val="0"/>
              </a:spcBef>
            </a:pPr>
            <a:r>
              <a:rPr lang="en-US" sz="2334" spc="98">
                <a:solidFill>
                  <a:srgbClr val="FFFFFF"/>
                </a:solidFill>
                <a:latin typeface="Montserrat"/>
                <a:ea typeface="Montserrat"/>
                <a:cs typeface="Montserrat"/>
                <a:sym typeface="Montserrat"/>
              </a:rPr>
              <a:t>es el número total de clases</a:t>
            </a:r>
          </a:p>
        </p:txBody>
      </p:sp>
      <p:sp>
        <p:nvSpPr>
          <p:cNvPr name="Freeform 20" id="20"/>
          <p:cNvSpPr/>
          <p:nvPr/>
        </p:nvSpPr>
        <p:spPr>
          <a:xfrm flipH="false" flipV="false" rot="0">
            <a:off x="14853872" y="2371353"/>
            <a:ext cx="692304" cy="692304"/>
          </a:xfrm>
          <a:custGeom>
            <a:avLst/>
            <a:gdLst/>
            <a:ahLst/>
            <a:cxnLst/>
            <a:rect r="r" b="b" t="t" l="l"/>
            <a:pathLst>
              <a:path h="692304" w="692304">
                <a:moveTo>
                  <a:pt x="0" y="0"/>
                </a:moveTo>
                <a:lnTo>
                  <a:pt x="692303" y="0"/>
                </a:lnTo>
                <a:lnTo>
                  <a:pt x="692303" y="692304"/>
                </a:lnTo>
                <a:lnTo>
                  <a:pt x="0" y="692304"/>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a:ln cap="sq">
            <a:noFill/>
            <a:prstDash val="solid"/>
            <a:miter/>
          </a:ln>
        </p:spPr>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3205C">
                <a:alpha val="100000"/>
              </a:srgbClr>
            </a:gs>
            <a:gs pos="100000">
              <a:srgbClr val="11132C">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grpSp>
        <p:nvGrpSpPr>
          <p:cNvPr name="Group 2" id="2"/>
          <p:cNvGrpSpPr/>
          <p:nvPr/>
        </p:nvGrpSpPr>
        <p:grpSpPr>
          <a:xfrm rot="0">
            <a:off x="1028700" y="4379663"/>
            <a:ext cx="5310601" cy="1186287"/>
            <a:chOff x="0" y="0"/>
            <a:chExt cx="27119293" cy="6057934"/>
          </a:xfrm>
        </p:grpSpPr>
        <p:sp>
          <p:nvSpPr>
            <p:cNvPr name="Freeform 3" id="3"/>
            <p:cNvSpPr/>
            <p:nvPr/>
          </p:nvSpPr>
          <p:spPr>
            <a:xfrm flipH="false" flipV="false" rot="0">
              <a:off x="0" y="0"/>
              <a:ext cx="27119421" cy="6058061"/>
            </a:xfrm>
            <a:custGeom>
              <a:avLst/>
              <a:gdLst/>
              <a:ahLst/>
              <a:cxnLst/>
              <a:rect r="r" b="b" t="t" l="l"/>
              <a:pathLst>
                <a:path h="6058061" w="27119421">
                  <a:moveTo>
                    <a:pt x="24868257" y="0"/>
                  </a:moveTo>
                  <a:lnTo>
                    <a:pt x="0" y="0"/>
                  </a:lnTo>
                  <a:lnTo>
                    <a:pt x="0" y="4296105"/>
                  </a:lnTo>
                  <a:cubicBezTo>
                    <a:pt x="0" y="5266216"/>
                    <a:pt x="791845" y="6058061"/>
                    <a:pt x="1765046" y="6058061"/>
                  </a:cubicBezTo>
                  <a:lnTo>
                    <a:pt x="27119421" y="6058061"/>
                  </a:lnTo>
                  <a:lnTo>
                    <a:pt x="27119421" y="1761943"/>
                  </a:lnTo>
                  <a:cubicBezTo>
                    <a:pt x="27119294" y="791845"/>
                    <a:pt x="26327574" y="0"/>
                    <a:pt x="24868257" y="0"/>
                  </a:cubicBezTo>
                  <a:close/>
                  <a:moveTo>
                    <a:pt x="26992294" y="5930934"/>
                  </a:moveTo>
                  <a:lnTo>
                    <a:pt x="1765046" y="5930934"/>
                  </a:lnTo>
                  <a:cubicBezTo>
                    <a:pt x="861822" y="5930934"/>
                    <a:pt x="127000" y="5196112"/>
                    <a:pt x="127000" y="4296105"/>
                  </a:cubicBezTo>
                  <a:lnTo>
                    <a:pt x="127000" y="127000"/>
                  </a:lnTo>
                  <a:lnTo>
                    <a:pt x="24868257" y="127000"/>
                  </a:lnTo>
                  <a:cubicBezTo>
                    <a:pt x="26257597" y="127000"/>
                    <a:pt x="26992421" y="861822"/>
                    <a:pt x="26992421" y="1761943"/>
                  </a:cubicBezTo>
                  <a:lnTo>
                    <a:pt x="26992421" y="5930934"/>
                  </a:lnTo>
                  <a:close/>
                </a:path>
              </a:pathLst>
            </a:custGeom>
            <a:gradFill rotWithShape="true">
              <a:gsLst>
                <a:gs pos="0">
                  <a:srgbClr val="00F6B7">
                    <a:alpha val="100000"/>
                  </a:srgbClr>
                </a:gs>
                <a:gs pos="100000">
                  <a:srgbClr val="057FC0">
                    <a:alpha val="100000"/>
                  </a:srgbClr>
                </a:gs>
              </a:gsLst>
              <a:lin ang="5400000"/>
            </a:gradFill>
          </p:spPr>
        </p:sp>
      </p:grpSp>
      <p:sp>
        <p:nvSpPr>
          <p:cNvPr name="Freeform 4" id="4"/>
          <p:cNvSpPr/>
          <p:nvPr/>
        </p:nvSpPr>
        <p:spPr>
          <a:xfrm flipH="false" flipV="false" rot="0">
            <a:off x="1121253" y="1094339"/>
            <a:ext cx="692304" cy="692304"/>
          </a:xfrm>
          <a:custGeom>
            <a:avLst/>
            <a:gdLst/>
            <a:ahLst/>
            <a:cxnLst/>
            <a:rect r="r" b="b" t="t" l="l"/>
            <a:pathLst>
              <a:path h="692304" w="692304">
                <a:moveTo>
                  <a:pt x="0" y="0"/>
                </a:moveTo>
                <a:lnTo>
                  <a:pt x="692303" y="0"/>
                </a:lnTo>
                <a:lnTo>
                  <a:pt x="692303" y="692304"/>
                </a:lnTo>
                <a:lnTo>
                  <a:pt x="0" y="69230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grpSp>
        <p:nvGrpSpPr>
          <p:cNvPr name="Group 5" id="5"/>
          <p:cNvGrpSpPr/>
          <p:nvPr/>
        </p:nvGrpSpPr>
        <p:grpSpPr>
          <a:xfrm rot="0">
            <a:off x="1028700" y="5851700"/>
            <a:ext cx="5310601" cy="1325476"/>
            <a:chOff x="0" y="0"/>
            <a:chExt cx="27119293" cy="6768718"/>
          </a:xfrm>
        </p:grpSpPr>
        <p:sp>
          <p:nvSpPr>
            <p:cNvPr name="Freeform 6" id="6"/>
            <p:cNvSpPr/>
            <p:nvPr/>
          </p:nvSpPr>
          <p:spPr>
            <a:xfrm flipH="false" flipV="false" rot="0">
              <a:off x="0" y="0"/>
              <a:ext cx="27119421" cy="6768846"/>
            </a:xfrm>
            <a:custGeom>
              <a:avLst/>
              <a:gdLst/>
              <a:ahLst/>
              <a:cxnLst/>
              <a:rect r="r" b="b" t="t" l="l"/>
              <a:pathLst>
                <a:path h="6768846" w="27119421">
                  <a:moveTo>
                    <a:pt x="24868257" y="0"/>
                  </a:moveTo>
                  <a:lnTo>
                    <a:pt x="0" y="0"/>
                  </a:lnTo>
                  <a:lnTo>
                    <a:pt x="0" y="4999333"/>
                  </a:lnTo>
                  <a:cubicBezTo>
                    <a:pt x="0" y="5977000"/>
                    <a:pt x="791845" y="6768846"/>
                    <a:pt x="1765046" y="6768846"/>
                  </a:cubicBezTo>
                  <a:lnTo>
                    <a:pt x="27119421" y="6768846"/>
                  </a:lnTo>
                  <a:lnTo>
                    <a:pt x="27119421" y="1769530"/>
                  </a:lnTo>
                  <a:cubicBezTo>
                    <a:pt x="27119294" y="791845"/>
                    <a:pt x="26327574" y="0"/>
                    <a:pt x="24868257" y="0"/>
                  </a:cubicBezTo>
                  <a:close/>
                  <a:moveTo>
                    <a:pt x="26992294" y="6641719"/>
                  </a:moveTo>
                  <a:lnTo>
                    <a:pt x="1765046" y="6641719"/>
                  </a:lnTo>
                  <a:cubicBezTo>
                    <a:pt x="861822" y="6641719"/>
                    <a:pt x="127000" y="5906896"/>
                    <a:pt x="127000" y="4999333"/>
                  </a:cubicBezTo>
                  <a:lnTo>
                    <a:pt x="127000" y="127000"/>
                  </a:lnTo>
                  <a:lnTo>
                    <a:pt x="24868257" y="127000"/>
                  </a:lnTo>
                  <a:cubicBezTo>
                    <a:pt x="26257597" y="127000"/>
                    <a:pt x="26992421" y="861822"/>
                    <a:pt x="26992421" y="1769530"/>
                  </a:cubicBezTo>
                  <a:lnTo>
                    <a:pt x="26992421" y="6641719"/>
                  </a:lnTo>
                  <a:close/>
                </a:path>
              </a:pathLst>
            </a:custGeom>
            <a:gradFill rotWithShape="true">
              <a:gsLst>
                <a:gs pos="0">
                  <a:srgbClr val="00F6B7">
                    <a:alpha val="100000"/>
                  </a:srgbClr>
                </a:gs>
                <a:gs pos="100000">
                  <a:srgbClr val="057FC0">
                    <a:alpha val="100000"/>
                  </a:srgbClr>
                </a:gs>
              </a:gsLst>
              <a:lin ang="5400000"/>
            </a:gradFill>
          </p:spPr>
        </p:sp>
      </p:grpSp>
      <p:grpSp>
        <p:nvGrpSpPr>
          <p:cNvPr name="Group 7" id="7"/>
          <p:cNvGrpSpPr/>
          <p:nvPr/>
        </p:nvGrpSpPr>
        <p:grpSpPr>
          <a:xfrm rot="0">
            <a:off x="1028700" y="7523340"/>
            <a:ext cx="5310601" cy="1344648"/>
            <a:chOff x="0" y="0"/>
            <a:chExt cx="27119293" cy="6866626"/>
          </a:xfrm>
        </p:grpSpPr>
        <p:sp>
          <p:nvSpPr>
            <p:cNvPr name="Freeform 8" id="8"/>
            <p:cNvSpPr/>
            <p:nvPr/>
          </p:nvSpPr>
          <p:spPr>
            <a:xfrm flipH="false" flipV="false" rot="0">
              <a:off x="0" y="0"/>
              <a:ext cx="27119421" cy="6866753"/>
            </a:xfrm>
            <a:custGeom>
              <a:avLst/>
              <a:gdLst/>
              <a:ahLst/>
              <a:cxnLst/>
              <a:rect r="r" b="b" t="t" l="l"/>
              <a:pathLst>
                <a:path h="6866753" w="27119421">
                  <a:moveTo>
                    <a:pt x="24868257" y="0"/>
                  </a:moveTo>
                  <a:lnTo>
                    <a:pt x="0" y="0"/>
                  </a:lnTo>
                  <a:lnTo>
                    <a:pt x="0" y="5096200"/>
                  </a:lnTo>
                  <a:cubicBezTo>
                    <a:pt x="0" y="6074908"/>
                    <a:pt x="791845" y="6866753"/>
                    <a:pt x="1765046" y="6866753"/>
                  </a:cubicBezTo>
                  <a:lnTo>
                    <a:pt x="27119421" y="6866753"/>
                  </a:lnTo>
                  <a:lnTo>
                    <a:pt x="27119421" y="1770575"/>
                  </a:lnTo>
                  <a:cubicBezTo>
                    <a:pt x="27119294" y="791845"/>
                    <a:pt x="26327574" y="0"/>
                    <a:pt x="24868257" y="0"/>
                  </a:cubicBezTo>
                  <a:close/>
                  <a:moveTo>
                    <a:pt x="26992294" y="6739626"/>
                  </a:moveTo>
                  <a:lnTo>
                    <a:pt x="1765046" y="6739626"/>
                  </a:lnTo>
                  <a:cubicBezTo>
                    <a:pt x="861822" y="6739626"/>
                    <a:pt x="127000" y="6004804"/>
                    <a:pt x="127000" y="5096200"/>
                  </a:cubicBezTo>
                  <a:lnTo>
                    <a:pt x="127000" y="127000"/>
                  </a:lnTo>
                  <a:lnTo>
                    <a:pt x="24868257" y="127000"/>
                  </a:lnTo>
                  <a:cubicBezTo>
                    <a:pt x="26257597" y="127000"/>
                    <a:pt x="26992421" y="861822"/>
                    <a:pt x="26992421" y="1770575"/>
                  </a:cubicBezTo>
                  <a:lnTo>
                    <a:pt x="26992421" y="6739626"/>
                  </a:lnTo>
                  <a:close/>
                </a:path>
              </a:pathLst>
            </a:custGeom>
            <a:gradFill rotWithShape="true">
              <a:gsLst>
                <a:gs pos="0">
                  <a:srgbClr val="00F6B7">
                    <a:alpha val="100000"/>
                  </a:srgbClr>
                </a:gs>
                <a:gs pos="100000">
                  <a:srgbClr val="057FC0">
                    <a:alpha val="100000"/>
                  </a:srgbClr>
                </a:gs>
              </a:gsLst>
              <a:lin ang="5400000"/>
            </a:gradFill>
          </p:spPr>
        </p:sp>
      </p:grpSp>
      <p:grpSp>
        <p:nvGrpSpPr>
          <p:cNvPr name="Group 9" id="9"/>
          <p:cNvGrpSpPr/>
          <p:nvPr/>
        </p:nvGrpSpPr>
        <p:grpSpPr>
          <a:xfrm rot="0">
            <a:off x="1121253" y="6029402"/>
            <a:ext cx="5018479" cy="970071"/>
            <a:chOff x="0" y="0"/>
            <a:chExt cx="812800" cy="157114"/>
          </a:xfrm>
        </p:grpSpPr>
        <p:sp>
          <p:nvSpPr>
            <p:cNvPr name="Freeform 10" id="10"/>
            <p:cNvSpPr/>
            <p:nvPr/>
          </p:nvSpPr>
          <p:spPr>
            <a:xfrm flipH="false" flipV="false" rot="0">
              <a:off x="0" y="0"/>
              <a:ext cx="812800" cy="157114"/>
            </a:xfrm>
            <a:custGeom>
              <a:avLst/>
              <a:gdLst/>
              <a:ahLst/>
              <a:cxnLst/>
              <a:rect r="r" b="b" t="t" l="l"/>
              <a:pathLst>
                <a:path h="157114" w="812800">
                  <a:moveTo>
                    <a:pt x="35482" y="0"/>
                  </a:moveTo>
                  <a:lnTo>
                    <a:pt x="777318" y="0"/>
                  </a:lnTo>
                  <a:cubicBezTo>
                    <a:pt x="796914" y="0"/>
                    <a:pt x="812800" y="15886"/>
                    <a:pt x="812800" y="35482"/>
                  </a:cubicBezTo>
                  <a:lnTo>
                    <a:pt x="812800" y="121632"/>
                  </a:lnTo>
                  <a:cubicBezTo>
                    <a:pt x="812800" y="141228"/>
                    <a:pt x="796914" y="157114"/>
                    <a:pt x="777318" y="157114"/>
                  </a:cubicBezTo>
                  <a:lnTo>
                    <a:pt x="35482" y="157114"/>
                  </a:lnTo>
                  <a:cubicBezTo>
                    <a:pt x="15886" y="157114"/>
                    <a:pt x="0" y="141228"/>
                    <a:pt x="0" y="121632"/>
                  </a:cubicBezTo>
                  <a:lnTo>
                    <a:pt x="0" y="35482"/>
                  </a:lnTo>
                  <a:cubicBezTo>
                    <a:pt x="0" y="15886"/>
                    <a:pt x="15886" y="0"/>
                    <a:pt x="35482" y="0"/>
                  </a:cubicBezTo>
                  <a:close/>
                </a:path>
              </a:pathLst>
            </a:custGeom>
            <a:blipFill>
              <a:blip r:embed="rId4"/>
              <a:stretch>
                <a:fillRect l="0" t="-986" r="0" b="-986"/>
              </a:stretch>
            </a:blipFill>
          </p:spPr>
        </p:sp>
      </p:grpSp>
      <p:grpSp>
        <p:nvGrpSpPr>
          <p:cNvPr name="Group 11" id="11"/>
          <p:cNvGrpSpPr/>
          <p:nvPr/>
        </p:nvGrpSpPr>
        <p:grpSpPr>
          <a:xfrm rot="0">
            <a:off x="1228268" y="4558266"/>
            <a:ext cx="4911464" cy="872958"/>
            <a:chOff x="0" y="0"/>
            <a:chExt cx="1078085" cy="191618"/>
          </a:xfrm>
        </p:grpSpPr>
        <p:sp>
          <p:nvSpPr>
            <p:cNvPr name="Freeform 12" id="12"/>
            <p:cNvSpPr/>
            <p:nvPr/>
          </p:nvSpPr>
          <p:spPr>
            <a:xfrm flipH="false" flipV="false" rot="0">
              <a:off x="0" y="0"/>
              <a:ext cx="1078085" cy="191618"/>
            </a:xfrm>
            <a:custGeom>
              <a:avLst/>
              <a:gdLst/>
              <a:ahLst/>
              <a:cxnLst/>
              <a:rect r="r" b="b" t="t" l="l"/>
              <a:pathLst>
                <a:path h="191618" w="1078085">
                  <a:moveTo>
                    <a:pt x="36255" y="0"/>
                  </a:moveTo>
                  <a:lnTo>
                    <a:pt x="1041830" y="0"/>
                  </a:lnTo>
                  <a:cubicBezTo>
                    <a:pt x="1061853" y="0"/>
                    <a:pt x="1078085" y="16232"/>
                    <a:pt x="1078085" y="36255"/>
                  </a:cubicBezTo>
                  <a:lnTo>
                    <a:pt x="1078085" y="155363"/>
                  </a:lnTo>
                  <a:cubicBezTo>
                    <a:pt x="1078085" y="175386"/>
                    <a:pt x="1061853" y="191618"/>
                    <a:pt x="1041830" y="191618"/>
                  </a:cubicBezTo>
                  <a:lnTo>
                    <a:pt x="36255" y="191618"/>
                  </a:lnTo>
                  <a:cubicBezTo>
                    <a:pt x="16232" y="191618"/>
                    <a:pt x="0" y="175386"/>
                    <a:pt x="0" y="155363"/>
                  </a:cubicBezTo>
                  <a:lnTo>
                    <a:pt x="0" y="36255"/>
                  </a:lnTo>
                  <a:cubicBezTo>
                    <a:pt x="0" y="16232"/>
                    <a:pt x="16232" y="0"/>
                    <a:pt x="36255" y="0"/>
                  </a:cubicBezTo>
                  <a:close/>
                </a:path>
              </a:pathLst>
            </a:custGeom>
            <a:blipFill>
              <a:blip r:embed="rId5"/>
              <a:stretch>
                <a:fillRect l="0" t="-4671" r="0" b="-4671"/>
              </a:stretch>
            </a:blipFill>
          </p:spPr>
        </p:sp>
      </p:grpSp>
      <p:grpSp>
        <p:nvGrpSpPr>
          <p:cNvPr name="Group 13" id="13"/>
          <p:cNvGrpSpPr/>
          <p:nvPr/>
        </p:nvGrpSpPr>
        <p:grpSpPr>
          <a:xfrm rot="0">
            <a:off x="1149828" y="7758210"/>
            <a:ext cx="5018479" cy="873546"/>
            <a:chOff x="0" y="0"/>
            <a:chExt cx="812800" cy="141481"/>
          </a:xfrm>
        </p:grpSpPr>
        <p:sp>
          <p:nvSpPr>
            <p:cNvPr name="Freeform 14" id="14"/>
            <p:cNvSpPr/>
            <p:nvPr/>
          </p:nvSpPr>
          <p:spPr>
            <a:xfrm flipH="false" flipV="false" rot="0">
              <a:off x="0" y="0"/>
              <a:ext cx="812800" cy="141481"/>
            </a:xfrm>
            <a:custGeom>
              <a:avLst/>
              <a:gdLst/>
              <a:ahLst/>
              <a:cxnLst/>
              <a:rect r="r" b="b" t="t" l="l"/>
              <a:pathLst>
                <a:path h="141481" w="812800">
                  <a:moveTo>
                    <a:pt x="35482" y="0"/>
                  </a:moveTo>
                  <a:lnTo>
                    <a:pt x="777318" y="0"/>
                  </a:lnTo>
                  <a:cubicBezTo>
                    <a:pt x="796914" y="0"/>
                    <a:pt x="812800" y="15886"/>
                    <a:pt x="812800" y="35482"/>
                  </a:cubicBezTo>
                  <a:lnTo>
                    <a:pt x="812800" y="105999"/>
                  </a:lnTo>
                  <a:cubicBezTo>
                    <a:pt x="812800" y="125595"/>
                    <a:pt x="796914" y="141481"/>
                    <a:pt x="777318" y="141481"/>
                  </a:cubicBezTo>
                  <a:lnTo>
                    <a:pt x="35482" y="141481"/>
                  </a:lnTo>
                  <a:cubicBezTo>
                    <a:pt x="26071" y="141481"/>
                    <a:pt x="17046" y="137742"/>
                    <a:pt x="10392" y="131088"/>
                  </a:cubicBezTo>
                  <a:cubicBezTo>
                    <a:pt x="3738" y="124434"/>
                    <a:pt x="0" y="115409"/>
                    <a:pt x="0" y="105999"/>
                  </a:cubicBezTo>
                  <a:lnTo>
                    <a:pt x="0" y="35482"/>
                  </a:lnTo>
                  <a:cubicBezTo>
                    <a:pt x="0" y="15886"/>
                    <a:pt x="15886" y="0"/>
                    <a:pt x="35482" y="0"/>
                  </a:cubicBezTo>
                  <a:close/>
                </a:path>
              </a:pathLst>
            </a:custGeom>
            <a:blipFill>
              <a:blip r:embed="rId6"/>
              <a:stretch>
                <a:fillRect l="-43" t="0" r="-43" b="0"/>
              </a:stretch>
            </a:blipFill>
          </p:spPr>
        </p:sp>
      </p:grpSp>
      <p:sp>
        <p:nvSpPr>
          <p:cNvPr name="Freeform 15" id="15"/>
          <p:cNvSpPr/>
          <p:nvPr/>
        </p:nvSpPr>
        <p:spPr>
          <a:xfrm flipH="false" flipV="false" rot="0">
            <a:off x="15939792" y="7292440"/>
            <a:ext cx="4047935" cy="4114800"/>
          </a:xfrm>
          <a:custGeom>
            <a:avLst/>
            <a:gdLst/>
            <a:ahLst/>
            <a:cxnLst/>
            <a:rect r="r" b="b" t="t" l="l"/>
            <a:pathLst>
              <a:path h="4114800" w="4047935">
                <a:moveTo>
                  <a:pt x="0" y="0"/>
                </a:moveTo>
                <a:lnTo>
                  <a:pt x="4047934" y="0"/>
                </a:lnTo>
                <a:lnTo>
                  <a:pt x="4047934"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6" id="16"/>
          <p:cNvSpPr/>
          <p:nvPr/>
        </p:nvSpPr>
        <p:spPr>
          <a:xfrm flipH="false" flipV="false" rot="1569440">
            <a:off x="-2711439" y="-3319583"/>
            <a:ext cx="6516263" cy="7349308"/>
          </a:xfrm>
          <a:custGeom>
            <a:avLst/>
            <a:gdLst/>
            <a:ahLst/>
            <a:cxnLst/>
            <a:rect r="r" b="b" t="t" l="l"/>
            <a:pathLst>
              <a:path h="7349308" w="6516263">
                <a:moveTo>
                  <a:pt x="0" y="0"/>
                </a:moveTo>
                <a:lnTo>
                  <a:pt x="6516264" y="0"/>
                </a:lnTo>
                <a:lnTo>
                  <a:pt x="6516264" y="7349308"/>
                </a:lnTo>
                <a:lnTo>
                  <a:pt x="0" y="7349308"/>
                </a:lnTo>
                <a:lnTo>
                  <a:pt x="0" y="0"/>
                </a:lnTo>
                <a:close/>
              </a:path>
            </a:pathLst>
          </a:custGeom>
          <a:blipFill>
            <a:blip r:embed="rId9"/>
            <a:stretch>
              <a:fillRect l="0" t="0" r="0" b="0"/>
            </a:stretch>
          </a:blipFill>
        </p:spPr>
      </p:sp>
      <p:sp>
        <p:nvSpPr>
          <p:cNvPr name="TextBox 17" id="17"/>
          <p:cNvSpPr txBox="true"/>
          <p:nvPr/>
        </p:nvSpPr>
        <p:spPr>
          <a:xfrm rot="0">
            <a:off x="2326593" y="675239"/>
            <a:ext cx="14819840" cy="2063750"/>
          </a:xfrm>
          <a:prstGeom prst="rect">
            <a:avLst/>
          </a:prstGeom>
        </p:spPr>
        <p:txBody>
          <a:bodyPr anchor="t" rtlCol="false" tIns="0" lIns="0" bIns="0" rIns="0">
            <a:spAutoFit/>
          </a:bodyPr>
          <a:lstStyle/>
          <a:p>
            <a:pPr algn="ctr" marL="0" indent="0" lvl="0">
              <a:lnSpc>
                <a:spcPts val="7000"/>
              </a:lnSpc>
              <a:spcBef>
                <a:spcPct val="0"/>
              </a:spcBef>
            </a:pPr>
            <a:r>
              <a:rPr lang="en-US" sz="5000">
                <a:solidFill>
                  <a:srgbClr val="FFFFFF"/>
                </a:solidFill>
                <a:latin typeface="Pattanakarn Expanded"/>
                <a:ea typeface="Pattanakarn Expanded"/>
                <a:cs typeface="Pattanakarn Expanded"/>
                <a:sym typeface="Pattanakarn Expanded"/>
              </a:rPr>
              <a:t>Normalización y proyección en la hiperesfera</a:t>
            </a:r>
          </a:p>
        </p:txBody>
      </p:sp>
      <p:sp>
        <p:nvSpPr>
          <p:cNvPr name="TextBox 18" id="18"/>
          <p:cNvSpPr txBox="true"/>
          <p:nvPr/>
        </p:nvSpPr>
        <p:spPr>
          <a:xfrm rot="0">
            <a:off x="2456723" y="2989810"/>
            <a:ext cx="13945073" cy="704739"/>
          </a:xfrm>
          <a:prstGeom prst="rect">
            <a:avLst/>
          </a:prstGeom>
        </p:spPr>
        <p:txBody>
          <a:bodyPr anchor="t" rtlCol="false" tIns="0" lIns="0" bIns="0" rIns="0">
            <a:spAutoFit/>
          </a:bodyPr>
          <a:lstStyle/>
          <a:p>
            <a:pPr algn="ctr">
              <a:lnSpc>
                <a:spcPts val="2867"/>
              </a:lnSpc>
              <a:spcBef>
                <a:spcPct val="0"/>
              </a:spcBef>
            </a:pPr>
            <a:r>
              <a:rPr lang="en-US" sz="2048" spc="86">
                <a:solidFill>
                  <a:srgbClr val="FFFFFF"/>
                </a:solidFill>
                <a:latin typeface="Montserrat"/>
                <a:ea typeface="Montserrat"/>
                <a:cs typeface="Montserrat"/>
                <a:sym typeface="Montserrat"/>
              </a:rPr>
              <a:t>Los </a:t>
            </a:r>
            <a:r>
              <a:rPr lang="en-US" sz="2048" spc="86">
                <a:solidFill>
                  <a:srgbClr val="FFFFFF"/>
                </a:solidFill>
                <a:latin typeface="Montserrat"/>
                <a:ea typeface="Montserrat"/>
                <a:cs typeface="Montserrat"/>
                <a:sym typeface="Montserrat"/>
              </a:rPr>
              <a:t>embeddings como los pesos de cada clase viven en una hiperesfera de radio uno. </a:t>
            </a:r>
          </a:p>
          <a:p>
            <a:pPr algn="ctr">
              <a:lnSpc>
                <a:spcPts val="2867"/>
              </a:lnSpc>
              <a:spcBef>
                <a:spcPct val="0"/>
              </a:spcBef>
            </a:pPr>
            <a:r>
              <a:rPr lang="en-US" sz="2048" spc="86">
                <a:solidFill>
                  <a:srgbClr val="FFFFFF"/>
                </a:solidFill>
                <a:latin typeface="Montserrat"/>
                <a:ea typeface="Montserrat"/>
                <a:cs typeface="Montserrat"/>
                <a:sym typeface="Montserrat"/>
              </a:rPr>
              <a:t>Esto hace que la comparación se base únicamente en el ángulo entre ellos, y no en su magnitud</a:t>
            </a:r>
          </a:p>
        </p:txBody>
      </p:sp>
      <p:sp>
        <p:nvSpPr>
          <p:cNvPr name="TextBox 19" id="19"/>
          <p:cNvSpPr txBox="true"/>
          <p:nvPr/>
        </p:nvSpPr>
        <p:spPr>
          <a:xfrm rot="0">
            <a:off x="7196366" y="4745604"/>
            <a:ext cx="8440648" cy="397896"/>
          </a:xfrm>
          <a:prstGeom prst="rect">
            <a:avLst/>
          </a:prstGeom>
        </p:spPr>
        <p:txBody>
          <a:bodyPr anchor="t" rtlCol="false" tIns="0" lIns="0" bIns="0" rIns="0">
            <a:spAutoFit/>
          </a:bodyPr>
          <a:lstStyle/>
          <a:p>
            <a:pPr algn="ctr">
              <a:lnSpc>
                <a:spcPts val="3268"/>
              </a:lnSpc>
              <a:spcBef>
                <a:spcPct val="0"/>
              </a:spcBef>
            </a:pPr>
            <a:r>
              <a:rPr lang="en-US" sz="2334" spc="98">
                <a:solidFill>
                  <a:srgbClr val="FFFFFF"/>
                </a:solidFill>
                <a:latin typeface="Montserrat"/>
                <a:ea typeface="Montserrat"/>
                <a:cs typeface="Montserrat"/>
                <a:sym typeface="Montserrat"/>
              </a:rPr>
              <a:t>T</a:t>
            </a:r>
            <a:r>
              <a:rPr lang="en-US" sz="2334" spc="98">
                <a:solidFill>
                  <a:srgbClr val="FFFFFF"/>
                </a:solidFill>
                <a:latin typeface="Montserrat"/>
                <a:ea typeface="Montserrat"/>
                <a:cs typeface="Montserrat"/>
                <a:sym typeface="Montserrat"/>
              </a:rPr>
              <a:t>odos los vectores viven en una hiperesfera unitaria</a:t>
            </a:r>
          </a:p>
        </p:txBody>
      </p:sp>
      <p:sp>
        <p:nvSpPr>
          <p:cNvPr name="TextBox 20" id="20"/>
          <p:cNvSpPr txBox="true"/>
          <p:nvPr/>
        </p:nvSpPr>
        <p:spPr>
          <a:xfrm rot="0">
            <a:off x="7196366" y="6199220"/>
            <a:ext cx="9011944" cy="807471"/>
          </a:xfrm>
          <a:prstGeom prst="rect">
            <a:avLst/>
          </a:prstGeom>
        </p:spPr>
        <p:txBody>
          <a:bodyPr anchor="t" rtlCol="false" tIns="0" lIns="0" bIns="0" rIns="0">
            <a:spAutoFit/>
          </a:bodyPr>
          <a:lstStyle/>
          <a:p>
            <a:pPr algn="ctr">
              <a:lnSpc>
                <a:spcPts val="3268"/>
              </a:lnSpc>
              <a:spcBef>
                <a:spcPct val="0"/>
              </a:spcBef>
            </a:pPr>
            <a:r>
              <a:rPr lang="en-US" sz="2334" spc="98">
                <a:solidFill>
                  <a:srgbClr val="FFFFFF"/>
                </a:solidFill>
                <a:latin typeface="Montserrat"/>
                <a:ea typeface="Montserrat"/>
                <a:cs typeface="Montserrat"/>
                <a:sym typeface="Montserrat"/>
              </a:rPr>
              <a:t>Fact</a:t>
            </a:r>
            <a:r>
              <a:rPr lang="en-US" sz="2334" spc="98">
                <a:solidFill>
                  <a:srgbClr val="FFFFFF"/>
                </a:solidFill>
                <a:latin typeface="Montserrat"/>
                <a:ea typeface="Montserrat"/>
                <a:cs typeface="Montserrat"/>
                <a:sym typeface="Montserrat"/>
              </a:rPr>
              <a:t>or de escala s para estabilizar el entrenamiento y controlar el rango de las actividades</a:t>
            </a:r>
          </a:p>
        </p:txBody>
      </p:sp>
      <p:sp>
        <p:nvSpPr>
          <p:cNvPr name="TextBox 21" id="21"/>
          <p:cNvSpPr txBox="true"/>
          <p:nvPr/>
        </p:nvSpPr>
        <p:spPr>
          <a:xfrm rot="0">
            <a:off x="7196366" y="7968715"/>
            <a:ext cx="9011944" cy="807471"/>
          </a:xfrm>
          <a:prstGeom prst="rect">
            <a:avLst/>
          </a:prstGeom>
        </p:spPr>
        <p:txBody>
          <a:bodyPr anchor="t" rtlCol="false" tIns="0" lIns="0" bIns="0" rIns="0">
            <a:spAutoFit/>
          </a:bodyPr>
          <a:lstStyle/>
          <a:p>
            <a:pPr algn="ctr">
              <a:lnSpc>
                <a:spcPts val="3268"/>
              </a:lnSpc>
              <a:spcBef>
                <a:spcPct val="0"/>
              </a:spcBef>
            </a:pPr>
            <a:r>
              <a:rPr lang="en-US" sz="2334" spc="98">
                <a:solidFill>
                  <a:srgbClr val="FFFFFF"/>
                </a:solidFill>
                <a:latin typeface="Montserrat"/>
                <a:ea typeface="Montserrat"/>
                <a:cs typeface="Montserrat"/>
                <a:sym typeface="Montserrat"/>
              </a:rPr>
              <a:t>T</a:t>
            </a:r>
            <a:r>
              <a:rPr lang="en-US" sz="2334" spc="98">
                <a:solidFill>
                  <a:srgbClr val="FFFFFF"/>
                </a:solidFill>
                <a:latin typeface="Montserrat"/>
                <a:ea typeface="Montserrat"/>
                <a:cs typeface="Montserrat"/>
                <a:sym typeface="Montserrat"/>
              </a:rPr>
              <a:t>odos los embeddings están proyectados sobre una hiperesfera de radio s</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3205C">
                <a:alpha val="100000"/>
              </a:srgbClr>
            </a:gs>
            <a:gs pos="100000">
              <a:srgbClr val="11132C">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grpSp>
        <p:nvGrpSpPr>
          <p:cNvPr name="Group 2" id="2"/>
          <p:cNvGrpSpPr/>
          <p:nvPr/>
        </p:nvGrpSpPr>
        <p:grpSpPr>
          <a:xfrm rot="0">
            <a:off x="10745598" y="3203722"/>
            <a:ext cx="5699558" cy="1939778"/>
            <a:chOff x="0" y="0"/>
            <a:chExt cx="23296756" cy="7928777"/>
          </a:xfrm>
        </p:grpSpPr>
        <p:sp>
          <p:nvSpPr>
            <p:cNvPr name="Freeform 3" id="3"/>
            <p:cNvSpPr/>
            <p:nvPr/>
          </p:nvSpPr>
          <p:spPr>
            <a:xfrm flipH="false" flipV="false" rot="0">
              <a:off x="0" y="0"/>
              <a:ext cx="23296883" cy="7928904"/>
            </a:xfrm>
            <a:custGeom>
              <a:avLst/>
              <a:gdLst/>
              <a:ahLst/>
              <a:cxnLst/>
              <a:rect r="r" b="b" t="t" l="l"/>
              <a:pathLst>
                <a:path h="7928904" w="23296883">
                  <a:moveTo>
                    <a:pt x="21135184" y="0"/>
                  </a:moveTo>
                  <a:lnTo>
                    <a:pt x="0" y="0"/>
                  </a:lnTo>
                  <a:lnTo>
                    <a:pt x="0" y="6147061"/>
                  </a:lnTo>
                  <a:cubicBezTo>
                    <a:pt x="0" y="7137060"/>
                    <a:pt x="791845" y="7928904"/>
                    <a:pt x="1765046" y="7928904"/>
                  </a:cubicBezTo>
                  <a:lnTo>
                    <a:pt x="23296883" y="7928904"/>
                  </a:lnTo>
                  <a:lnTo>
                    <a:pt x="23296883" y="1781913"/>
                  </a:lnTo>
                  <a:cubicBezTo>
                    <a:pt x="23296756" y="791845"/>
                    <a:pt x="22505039" y="0"/>
                    <a:pt x="21135184" y="0"/>
                  </a:cubicBezTo>
                  <a:close/>
                  <a:moveTo>
                    <a:pt x="23169756" y="7801777"/>
                  </a:moveTo>
                  <a:lnTo>
                    <a:pt x="1765046" y="7801777"/>
                  </a:lnTo>
                  <a:cubicBezTo>
                    <a:pt x="861822" y="7801777"/>
                    <a:pt x="127000" y="7066955"/>
                    <a:pt x="127000" y="6147061"/>
                  </a:cubicBezTo>
                  <a:lnTo>
                    <a:pt x="127000" y="127000"/>
                  </a:lnTo>
                  <a:lnTo>
                    <a:pt x="21135184" y="127000"/>
                  </a:lnTo>
                  <a:cubicBezTo>
                    <a:pt x="22435062" y="127000"/>
                    <a:pt x="23169883" y="861822"/>
                    <a:pt x="23169883" y="1781913"/>
                  </a:cubicBezTo>
                  <a:lnTo>
                    <a:pt x="23169883" y="7801777"/>
                  </a:lnTo>
                  <a:close/>
                </a:path>
              </a:pathLst>
            </a:custGeom>
            <a:gradFill rotWithShape="true">
              <a:gsLst>
                <a:gs pos="0">
                  <a:srgbClr val="00F6B7">
                    <a:alpha val="100000"/>
                  </a:srgbClr>
                </a:gs>
                <a:gs pos="100000">
                  <a:srgbClr val="057FC0">
                    <a:alpha val="100000"/>
                  </a:srgbClr>
                </a:gs>
              </a:gsLst>
              <a:lin ang="5400000"/>
            </a:gradFill>
          </p:spPr>
        </p:sp>
      </p:grpSp>
      <p:sp>
        <p:nvSpPr>
          <p:cNvPr name="Freeform 4" id="4"/>
          <p:cNvSpPr/>
          <p:nvPr/>
        </p:nvSpPr>
        <p:spPr>
          <a:xfrm flipH="false" flipV="false" rot="0">
            <a:off x="16896625" y="-1067519"/>
            <a:ext cx="2354780" cy="2354780"/>
          </a:xfrm>
          <a:custGeom>
            <a:avLst/>
            <a:gdLst/>
            <a:ahLst/>
            <a:cxnLst/>
            <a:rect r="r" b="b" t="t" l="l"/>
            <a:pathLst>
              <a:path h="2354780" w="2354780">
                <a:moveTo>
                  <a:pt x="0" y="0"/>
                </a:moveTo>
                <a:lnTo>
                  <a:pt x="2354779" y="0"/>
                </a:lnTo>
                <a:lnTo>
                  <a:pt x="2354779" y="2354780"/>
                </a:lnTo>
                <a:lnTo>
                  <a:pt x="0" y="235478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5" id="5"/>
          <p:cNvSpPr/>
          <p:nvPr/>
        </p:nvSpPr>
        <p:spPr>
          <a:xfrm flipH="false" flipV="false" rot="0">
            <a:off x="1121253" y="1094339"/>
            <a:ext cx="692304" cy="692304"/>
          </a:xfrm>
          <a:custGeom>
            <a:avLst/>
            <a:gdLst/>
            <a:ahLst/>
            <a:cxnLst/>
            <a:rect r="r" b="b" t="t" l="l"/>
            <a:pathLst>
              <a:path h="692304" w="692304">
                <a:moveTo>
                  <a:pt x="0" y="0"/>
                </a:moveTo>
                <a:lnTo>
                  <a:pt x="692303" y="0"/>
                </a:lnTo>
                <a:lnTo>
                  <a:pt x="692303" y="692304"/>
                </a:lnTo>
                <a:lnTo>
                  <a:pt x="0" y="69230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6" id="6"/>
          <p:cNvSpPr/>
          <p:nvPr/>
        </p:nvSpPr>
        <p:spPr>
          <a:xfrm flipH="false" flipV="false" rot="0">
            <a:off x="3483846" y="6240270"/>
            <a:ext cx="11301259" cy="3289513"/>
          </a:xfrm>
          <a:custGeom>
            <a:avLst/>
            <a:gdLst/>
            <a:ahLst/>
            <a:cxnLst/>
            <a:rect r="r" b="b" t="t" l="l"/>
            <a:pathLst>
              <a:path h="3289513" w="11301259">
                <a:moveTo>
                  <a:pt x="0" y="0"/>
                </a:moveTo>
                <a:lnTo>
                  <a:pt x="11301258" y="0"/>
                </a:lnTo>
                <a:lnTo>
                  <a:pt x="11301258" y="3289513"/>
                </a:lnTo>
                <a:lnTo>
                  <a:pt x="0" y="3289513"/>
                </a:lnTo>
                <a:lnTo>
                  <a:pt x="0" y="0"/>
                </a:lnTo>
                <a:close/>
              </a:path>
            </a:pathLst>
          </a:custGeom>
          <a:blipFill>
            <a:blip r:embed="rId6"/>
            <a:stretch>
              <a:fillRect l="0" t="0" r="0" b="-49446"/>
            </a:stretch>
          </a:blipFill>
        </p:spPr>
      </p:sp>
      <p:grpSp>
        <p:nvGrpSpPr>
          <p:cNvPr name="Group 7" id="7"/>
          <p:cNvGrpSpPr/>
          <p:nvPr/>
        </p:nvGrpSpPr>
        <p:grpSpPr>
          <a:xfrm rot="0">
            <a:off x="1286682" y="3137638"/>
            <a:ext cx="5452465" cy="1810967"/>
            <a:chOff x="0" y="0"/>
            <a:chExt cx="23871989" cy="7928777"/>
          </a:xfrm>
        </p:grpSpPr>
        <p:sp>
          <p:nvSpPr>
            <p:cNvPr name="Freeform 8" id="8"/>
            <p:cNvSpPr/>
            <p:nvPr/>
          </p:nvSpPr>
          <p:spPr>
            <a:xfrm flipH="false" flipV="false" rot="0">
              <a:off x="0" y="0"/>
              <a:ext cx="23872117" cy="7928904"/>
            </a:xfrm>
            <a:custGeom>
              <a:avLst/>
              <a:gdLst/>
              <a:ahLst/>
              <a:cxnLst/>
              <a:rect r="r" b="b" t="t" l="l"/>
              <a:pathLst>
                <a:path h="7928904" w="23872117">
                  <a:moveTo>
                    <a:pt x="21696953" y="0"/>
                  </a:moveTo>
                  <a:lnTo>
                    <a:pt x="0" y="0"/>
                  </a:lnTo>
                  <a:lnTo>
                    <a:pt x="0" y="6147061"/>
                  </a:lnTo>
                  <a:cubicBezTo>
                    <a:pt x="0" y="7137060"/>
                    <a:pt x="791845" y="7928904"/>
                    <a:pt x="1765046" y="7928904"/>
                  </a:cubicBezTo>
                  <a:lnTo>
                    <a:pt x="23872117" y="7928904"/>
                  </a:lnTo>
                  <a:lnTo>
                    <a:pt x="23872117" y="1781913"/>
                  </a:lnTo>
                  <a:cubicBezTo>
                    <a:pt x="23871989" y="791845"/>
                    <a:pt x="23080270" y="0"/>
                    <a:pt x="21696953" y="0"/>
                  </a:cubicBezTo>
                  <a:close/>
                  <a:moveTo>
                    <a:pt x="23744989" y="7801777"/>
                  </a:moveTo>
                  <a:lnTo>
                    <a:pt x="1765046" y="7801777"/>
                  </a:lnTo>
                  <a:cubicBezTo>
                    <a:pt x="861822" y="7801777"/>
                    <a:pt x="127000" y="7066955"/>
                    <a:pt x="127000" y="6147061"/>
                  </a:cubicBezTo>
                  <a:lnTo>
                    <a:pt x="127000" y="127000"/>
                  </a:lnTo>
                  <a:lnTo>
                    <a:pt x="21696953" y="127000"/>
                  </a:lnTo>
                  <a:cubicBezTo>
                    <a:pt x="23010295" y="127000"/>
                    <a:pt x="23745117" y="861822"/>
                    <a:pt x="23745117" y="1781913"/>
                  </a:cubicBezTo>
                  <a:lnTo>
                    <a:pt x="23745117" y="7801777"/>
                  </a:lnTo>
                  <a:close/>
                </a:path>
              </a:pathLst>
            </a:custGeom>
            <a:gradFill rotWithShape="true">
              <a:gsLst>
                <a:gs pos="0">
                  <a:srgbClr val="00F6B7">
                    <a:alpha val="100000"/>
                  </a:srgbClr>
                </a:gs>
                <a:gs pos="100000">
                  <a:srgbClr val="057FC0">
                    <a:alpha val="100000"/>
                  </a:srgbClr>
                </a:gs>
              </a:gsLst>
              <a:lin ang="5400000"/>
            </a:gradFill>
          </p:spPr>
        </p:sp>
      </p:grpSp>
      <p:sp>
        <p:nvSpPr>
          <p:cNvPr name="Freeform 9" id="9"/>
          <p:cNvSpPr/>
          <p:nvPr/>
        </p:nvSpPr>
        <p:spPr>
          <a:xfrm flipH="false" flipV="false" rot="0">
            <a:off x="6986604" y="3547216"/>
            <a:ext cx="3278715" cy="991811"/>
          </a:xfrm>
          <a:custGeom>
            <a:avLst/>
            <a:gdLst/>
            <a:ahLst/>
            <a:cxnLst/>
            <a:rect r="r" b="b" t="t" l="l"/>
            <a:pathLst>
              <a:path h="991811" w="3278715">
                <a:moveTo>
                  <a:pt x="0" y="0"/>
                </a:moveTo>
                <a:lnTo>
                  <a:pt x="3278715" y="0"/>
                </a:lnTo>
                <a:lnTo>
                  <a:pt x="3278715" y="991811"/>
                </a:lnTo>
                <a:lnTo>
                  <a:pt x="0" y="99181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10" id="10"/>
          <p:cNvGrpSpPr/>
          <p:nvPr/>
        </p:nvGrpSpPr>
        <p:grpSpPr>
          <a:xfrm rot="0">
            <a:off x="1467405" y="3253719"/>
            <a:ext cx="5038920" cy="1578805"/>
            <a:chOff x="0" y="0"/>
            <a:chExt cx="871326" cy="273006"/>
          </a:xfrm>
        </p:grpSpPr>
        <p:sp>
          <p:nvSpPr>
            <p:cNvPr name="Freeform 11" id="11"/>
            <p:cNvSpPr/>
            <p:nvPr/>
          </p:nvSpPr>
          <p:spPr>
            <a:xfrm flipH="false" flipV="false" rot="0">
              <a:off x="0" y="0"/>
              <a:ext cx="871326" cy="273006"/>
            </a:xfrm>
            <a:custGeom>
              <a:avLst/>
              <a:gdLst/>
              <a:ahLst/>
              <a:cxnLst/>
              <a:rect r="r" b="b" t="t" l="l"/>
              <a:pathLst>
                <a:path h="273006" w="871326">
                  <a:moveTo>
                    <a:pt x="35338" y="0"/>
                  </a:moveTo>
                  <a:lnTo>
                    <a:pt x="835988" y="0"/>
                  </a:lnTo>
                  <a:cubicBezTo>
                    <a:pt x="855504" y="0"/>
                    <a:pt x="871326" y="15821"/>
                    <a:pt x="871326" y="35338"/>
                  </a:cubicBezTo>
                  <a:lnTo>
                    <a:pt x="871326" y="237668"/>
                  </a:lnTo>
                  <a:cubicBezTo>
                    <a:pt x="871326" y="257184"/>
                    <a:pt x="855504" y="273006"/>
                    <a:pt x="835988" y="273006"/>
                  </a:cubicBezTo>
                  <a:lnTo>
                    <a:pt x="35338" y="273006"/>
                  </a:lnTo>
                  <a:cubicBezTo>
                    <a:pt x="15821" y="273006"/>
                    <a:pt x="0" y="257184"/>
                    <a:pt x="0" y="237668"/>
                  </a:cubicBezTo>
                  <a:lnTo>
                    <a:pt x="0" y="35338"/>
                  </a:lnTo>
                  <a:cubicBezTo>
                    <a:pt x="0" y="15821"/>
                    <a:pt x="15821" y="0"/>
                    <a:pt x="35338" y="0"/>
                  </a:cubicBezTo>
                  <a:close/>
                </a:path>
              </a:pathLst>
            </a:custGeom>
            <a:blipFill>
              <a:blip r:embed="rId9"/>
              <a:stretch>
                <a:fillRect l="0" t="-1424" r="0" b="-1424"/>
              </a:stretch>
            </a:blipFill>
          </p:spPr>
        </p:sp>
      </p:grpSp>
      <p:grpSp>
        <p:nvGrpSpPr>
          <p:cNvPr name="Group 12" id="12"/>
          <p:cNvGrpSpPr/>
          <p:nvPr/>
        </p:nvGrpSpPr>
        <p:grpSpPr>
          <a:xfrm rot="0">
            <a:off x="10956068" y="3364362"/>
            <a:ext cx="5246370" cy="1618498"/>
            <a:chOff x="0" y="0"/>
            <a:chExt cx="812800" cy="250748"/>
          </a:xfrm>
        </p:grpSpPr>
        <p:sp>
          <p:nvSpPr>
            <p:cNvPr name="Freeform 13" id="13"/>
            <p:cNvSpPr/>
            <p:nvPr/>
          </p:nvSpPr>
          <p:spPr>
            <a:xfrm flipH="false" flipV="false" rot="0">
              <a:off x="0" y="0"/>
              <a:ext cx="812800" cy="250748"/>
            </a:xfrm>
            <a:custGeom>
              <a:avLst/>
              <a:gdLst/>
              <a:ahLst/>
              <a:cxnLst/>
              <a:rect r="r" b="b" t="t" l="l"/>
              <a:pathLst>
                <a:path h="250748" w="812800">
                  <a:moveTo>
                    <a:pt x="33940" y="0"/>
                  </a:moveTo>
                  <a:lnTo>
                    <a:pt x="778860" y="0"/>
                  </a:lnTo>
                  <a:cubicBezTo>
                    <a:pt x="797604" y="0"/>
                    <a:pt x="812800" y="15196"/>
                    <a:pt x="812800" y="33940"/>
                  </a:cubicBezTo>
                  <a:lnTo>
                    <a:pt x="812800" y="216807"/>
                  </a:lnTo>
                  <a:cubicBezTo>
                    <a:pt x="812800" y="225809"/>
                    <a:pt x="809224" y="234442"/>
                    <a:pt x="802859" y="240807"/>
                  </a:cubicBezTo>
                  <a:cubicBezTo>
                    <a:pt x="796494" y="247172"/>
                    <a:pt x="787861" y="250748"/>
                    <a:pt x="778860" y="250748"/>
                  </a:cubicBezTo>
                  <a:lnTo>
                    <a:pt x="33940" y="250748"/>
                  </a:lnTo>
                  <a:cubicBezTo>
                    <a:pt x="15196" y="250748"/>
                    <a:pt x="0" y="235552"/>
                    <a:pt x="0" y="216807"/>
                  </a:cubicBezTo>
                  <a:lnTo>
                    <a:pt x="0" y="33940"/>
                  </a:lnTo>
                  <a:cubicBezTo>
                    <a:pt x="0" y="15196"/>
                    <a:pt x="15196" y="0"/>
                    <a:pt x="33940" y="0"/>
                  </a:cubicBezTo>
                  <a:close/>
                </a:path>
              </a:pathLst>
            </a:custGeom>
            <a:blipFill>
              <a:blip r:embed="rId10"/>
              <a:stretch>
                <a:fillRect l="0" t="-785" r="0" b="-785"/>
              </a:stretch>
            </a:blipFill>
          </p:spPr>
        </p:sp>
      </p:grpSp>
      <p:sp>
        <p:nvSpPr>
          <p:cNvPr name="Freeform 14" id="14"/>
          <p:cNvSpPr/>
          <p:nvPr/>
        </p:nvSpPr>
        <p:spPr>
          <a:xfrm flipH="false" flipV="false" rot="0">
            <a:off x="-832813" y="6172200"/>
            <a:ext cx="4819678" cy="4114800"/>
          </a:xfrm>
          <a:custGeom>
            <a:avLst/>
            <a:gdLst/>
            <a:ahLst/>
            <a:cxnLst/>
            <a:rect r="r" b="b" t="t" l="l"/>
            <a:pathLst>
              <a:path h="4114800" w="4819678">
                <a:moveTo>
                  <a:pt x="0" y="0"/>
                </a:moveTo>
                <a:lnTo>
                  <a:pt x="4819677" y="0"/>
                </a:lnTo>
                <a:lnTo>
                  <a:pt x="4819677"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5" id="15"/>
          <p:cNvSpPr/>
          <p:nvPr/>
        </p:nvSpPr>
        <p:spPr>
          <a:xfrm flipH="false" flipV="false" rot="-1333484">
            <a:off x="16146921" y="-567644"/>
            <a:ext cx="2428536" cy="3192687"/>
          </a:xfrm>
          <a:custGeom>
            <a:avLst/>
            <a:gdLst/>
            <a:ahLst/>
            <a:cxnLst/>
            <a:rect r="r" b="b" t="t" l="l"/>
            <a:pathLst>
              <a:path h="3192687" w="2428536">
                <a:moveTo>
                  <a:pt x="0" y="0"/>
                </a:moveTo>
                <a:lnTo>
                  <a:pt x="2428536" y="0"/>
                </a:lnTo>
                <a:lnTo>
                  <a:pt x="2428536" y="3192688"/>
                </a:lnTo>
                <a:lnTo>
                  <a:pt x="0" y="3192688"/>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TextBox 16" id="16"/>
          <p:cNvSpPr txBox="true"/>
          <p:nvPr/>
        </p:nvSpPr>
        <p:spPr>
          <a:xfrm rot="0">
            <a:off x="2326593" y="675239"/>
            <a:ext cx="14819840" cy="1177925"/>
          </a:xfrm>
          <a:prstGeom prst="rect">
            <a:avLst/>
          </a:prstGeom>
        </p:spPr>
        <p:txBody>
          <a:bodyPr anchor="t" rtlCol="false" tIns="0" lIns="0" bIns="0" rIns="0">
            <a:spAutoFit/>
          </a:bodyPr>
          <a:lstStyle/>
          <a:p>
            <a:pPr algn="ctr" marL="0" indent="0" lvl="0">
              <a:lnSpc>
                <a:spcPts val="7000"/>
              </a:lnSpc>
              <a:spcBef>
                <a:spcPct val="0"/>
              </a:spcBef>
            </a:pPr>
            <a:r>
              <a:rPr lang="en-US" sz="5000">
                <a:solidFill>
                  <a:srgbClr val="FFFFFF"/>
                </a:solidFill>
                <a:latin typeface="Pattanakarn Expanded"/>
                <a:ea typeface="Pattanakarn Expanded"/>
                <a:cs typeface="Pattanakarn Expanded"/>
                <a:sym typeface="Pattanakarn Expanded"/>
              </a:rPr>
              <a:t>Margen angular aditivo</a:t>
            </a:r>
          </a:p>
        </p:txBody>
      </p:sp>
      <p:sp>
        <p:nvSpPr>
          <p:cNvPr name="TextBox 17" id="17"/>
          <p:cNvSpPr txBox="true"/>
          <p:nvPr/>
        </p:nvSpPr>
        <p:spPr>
          <a:xfrm rot="0">
            <a:off x="997048" y="5103620"/>
            <a:ext cx="5742099" cy="574675"/>
          </a:xfrm>
          <a:prstGeom prst="rect">
            <a:avLst/>
          </a:prstGeom>
        </p:spPr>
        <p:txBody>
          <a:bodyPr anchor="t" rtlCol="false" tIns="0" lIns="0" bIns="0" rIns="0">
            <a:spAutoFit/>
          </a:bodyPr>
          <a:lstStyle/>
          <a:p>
            <a:pPr algn="ctr" marL="0" indent="0" lvl="0">
              <a:lnSpc>
                <a:spcPts val="3499"/>
              </a:lnSpc>
              <a:spcBef>
                <a:spcPct val="0"/>
              </a:spcBef>
            </a:pPr>
            <a:r>
              <a:rPr lang="en-US" sz="2499">
                <a:solidFill>
                  <a:srgbClr val="FFFFFF"/>
                </a:solidFill>
                <a:latin typeface="Pattanakarn Expanded"/>
                <a:ea typeface="Pattanakarn Expanded"/>
                <a:cs typeface="Pattanakarn Expanded"/>
                <a:sym typeface="Pattanakarn Expanded"/>
              </a:rPr>
              <a:t>Softmax Normalizado</a:t>
            </a:r>
          </a:p>
        </p:txBody>
      </p:sp>
      <p:sp>
        <p:nvSpPr>
          <p:cNvPr name="TextBox 18" id="18"/>
          <p:cNvSpPr txBox="true"/>
          <p:nvPr/>
        </p:nvSpPr>
        <p:spPr>
          <a:xfrm rot="0">
            <a:off x="10703057" y="5103620"/>
            <a:ext cx="5742099" cy="574675"/>
          </a:xfrm>
          <a:prstGeom prst="rect">
            <a:avLst/>
          </a:prstGeom>
        </p:spPr>
        <p:txBody>
          <a:bodyPr anchor="t" rtlCol="false" tIns="0" lIns="0" bIns="0" rIns="0">
            <a:spAutoFit/>
          </a:bodyPr>
          <a:lstStyle/>
          <a:p>
            <a:pPr algn="ctr" marL="0" indent="0" lvl="0">
              <a:lnSpc>
                <a:spcPts val="3499"/>
              </a:lnSpc>
              <a:spcBef>
                <a:spcPct val="0"/>
              </a:spcBef>
            </a:pPr>
            <a:r>
              <a:rPr lang="en-US" sz="2499">
                <a:solidFill>
                  <a:srgbClr val="FFFFFF"/>
                </a:solidFill>
                <a:latin typeface="Pattanakarn Expanded"/>
                <a:ea typeface="Pattanakarn Expanded"/>
                <a:cs typeface="Pattanakarn Expanded"/>
                <a:sym typeface="Pattanakarn Expanded"/>
              </a:rPr>
              <a:t>Modificación ArcFace</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3205C">
                <a:alpha val="100000"/>
              </a:srgbClr>
            </a:gs>
            <a:gs pos="100000">
              <a:srgbClr val="11132C">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2294816" y="6338520"/>
            <a:ext cx="5175849" cy="4114800"/>
          </a:xfrm>
          <a:custGeom>
            <a:avLst/>
            <a:gdLst/>
            <a:ahLst/>
            <a:cxnLst/>
            <a:rect r="r" b="b" t="t" l="l"/>
            <a:pathLst>
              <a:path h="4114800" w="5175849">
                <a:moveTo>
                  <a:pt x="0" y="0"/>
                </a:moveTo>
                <a:lnTo>
                  <a:pt x="5175849" y="0"/>
                </a:lnTo>
                <a:lnTo>
                  <a:pt x="5175849"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7576347" y="6674346"/>
            <a:ext cx="9630111" cy="2229421"/>
            <a:chOff x="0" y="0"/>
            <a:chExt cx="2420410" cy="560338"/>
          </a:xfrm>
        </p:grpSpPr>
        <p:sp>
          <p:nvSpPr>
            <p:cNvPr name="Freeform 4" id="4"/>
            <p:cNvSpPr/>
            <p:nvPr/>
          </p:nvSpPr>
          <p:spPr>
            <a:xfrm flipH="false" flipV="false" rot="0">
              <a:off x="0" y="0"/>
              <a:ext cx="2420409" cy="560338"/>
            </a:xfrm>
            <a:custGeom>
              <a:avLst/>
              <a:gdLst/>
              <a:ahLst/>
              <a:cxnLst/>
              <a:rect r="r" b="b" t="t" l="l"/>
              <a:pathLst>
                <a:path h="560338" w="2420409">
                  <a:moveTo>
                    <a:pt x="12059" y="0"/>
                  </a:moveTo>
                  <a:lnTo>
                    <a:pt x="2408350" y="0"/>
                  </a:lnTo>
                  <a:cubicBezTo>
                    <a:pt x="2411549" y="0"/>
                    <a:pt x="2414616" y="1270"/>
                    <a:pt x="2416877" y="3532"/>
                  </a:cubicBezTo>
                  <a:cubicBezTo>
                    <a:pt x="2419139" y="5793"/>
                    <a:pt x="2420409" y="8861"/>
                    <a:pt x="2420409" y="12059"/>
                  </a:cubicBezTo>
                  <a:lnTo>
                    <a:pt x="2420409" y="548279"/>
                  </a:lnTo>
                  <a:cubicBezTo>
                    <a:pt x="2420409" y="554939"/>
                    <a:pt x="2415011" y="560338"/>
                    <a:pt x="2408350" y="560338"/>
                  </a:cubicBezTo>
                  <a:lnTo>
                    <a:pt x="12059" y="560338"/>
                  </a:lnTo>
                  <a:cubicBezTo>
                    <a:pt x="8861" y="560338"/>
                    <a:pt x="5793" y="559067"/>
                    <a:pt x="3532" y="556806"/>
                  </a:cubicBezTo>
                  <a:cubicBezTo>
                    <a:pt x="1270" y="554544"/>
                    <a:pt x="0" y="551477"/>
                    <a:pt x="0" y="548279"/>
                  </a:cubicBezTo>
                  <a:lnTo>
                    <a:pt x="0" y="12059"/>
                  </a:lnTo>
                  <a:cubicBezTo>
                    <a:pt x="0" y="8861"/>
                    <a:pt x="1270" y="5793"/>
                    <a:pt x="3532" y="3532"/>
                  </a:cubicBezTo>
                  <a:cubicBezTo>
                    <a:pt x="5793" y="1270"/>
                    <a:pt x="8861" y="0"/>
                    <a:pt x="12059" y="0"/>
                  </a:cubicBezTo>
                  <a:close/>
                </a:path>
              </a:pathLst>
            </a:custGeom>
            <a:gradFill rotWithShape="true">
              <a:gsLst>
                <a:gs pos="0">
                  <a:srgbClr val="03205C">
                    <a:alpha val="100000"/>
                  </a:srgbClr>
                </a:gs>
                <a:gs pos="100000">
                  <a:srgbClr val="11132C">
                    <a:alpha val="100000"/>
                  </a:srgbClr>
                </a:gs>
              </a:gsLst>
              <a:path path="circle">
                <a:fillToRect l="0" r="100000" t="0" b="100000"/>
              </a:path>
              <a:tileRect r="0" l="-100000" b="0" t="-100000"/>
            </a:gradFill>
            <a:ln w="47625" cap="sq">
              <a:gradFill>
                <a:gsLst>
                  <a:gs pos="0">
                    <a:srgbClr val="00F6B7">
                      <a:alpha val="100000"/>
                    </a:srgbClr>
                  </a:gs>
                  <a:gs pos="100000">
                    <a:srgbClr val="057FC0">
                      <a:alpha val="100000"/>
                    </a:srgbClr>
                  </a:gs>
                </a:gsLst>
                <a:lin ang="5400000"/>
              </a:gradFill>
              <a:prstDash val="solid"/>
              <a:miter/>
            </a:ln>
          </p:spPr>
        </p:sp>
        <p:sp>
          <p:nvSpPr>
            <p:cNvPr name="TextBox 5" id="5"/>
            <p:cNvSpPr txBox="true"/>
            <p:nvPr/>
          </p:nvSpPr>
          <p:spPr>
            <a:xfrm>
              <a:off x="0" y="-95250"/>
              <a:ext cx="2420410" cy="655588"/>
            </a:xfrm>
            <a:prstGeom prst="rect">
              <a:avLst/>
            </a:prstGeom>
          </p:spPr>
          <p:txBody>
            <a:bodyPr anchor="ctr" rtlCol="false" tIns="50800" lIns="50800" bIns="50800" rIns="50800"/>
            <a:lstStyle/>
            <a:p>
              <a:pPr algn="l" marL="341921" indent="-170960" lvl="1">
                <a:lnSpc>
                  <a:spcPts val="2898"/>
                </a:lnSpc>
                <a:buFont typeface="Arial"/>
                <a:buChar char="•"/>
              </a:pPr>
              <a:r>
                <a:rPr lang="en-US" b="true" sz="1583" spc="15">
                  <a:solidFill>
                    <a:srgbClr val="FFFFFF"/>
                  </a:solidFill>
                  <a:latin typeface="Montserrat Medium"/>
                  <a:ea typeface="Montserrat Medium"/>
                  <a:cs typeface="Montserrat Medium"/>
                  <a:sym typeface="Montserrat Medium"/>
                </a:rPr>
                <a:t>MXNet, un framework de deep learning optimizado para entrenamiento distribuido</a:t>
              </a:r>
            </a:p>
            <a:p>
              <a:pPr algn="l" marL="341921" indent="-170960" lvl="1">
                <a:lnSpc>
                  <a:spcPts val="2898"/>
                </a:lnSpc>
                <a:buFont typeface="Arial"/>
                <a:buChar char="•"/>
              </a:pPr>
              <a:r>
                <a:rPr lang="en-US" sz="1583" spc="15">
                  <a:solidFill>
                    <a:srgbClr val="FFFFFF"/>
                  </a:solidFill>
                  <a:latin typeface="Montserrat"/>
                  <a:ea typeface="Montserrat"/>
                  <a:cs typeface="Montserrat"/>
                  <a:sym typeface="Montserrat"/>
                </a:rPr>
                <a:t>GPU NVIDIA Tesla P40 (24 GB)</a:t>
              </a:r>
            </a:p>
            <a:p>
              <a:pPr algn="l" marL="341921" indent="-170960" lvl="1">
                <a:lnSpc>
                  <a:spcPts val="2898"/>
                </a:lnSpc>
                <a:spcBef>
                  <a:spcPct val="0"/>
                </a:spcBef>
                <a:buFont typeface="Arial"/>
                <a:buChar char="•"/>
              </a:pPr>
              <a:r>
                <a:rPr lang="en-US" b="true" sz="1583" spc="15">
                  <a:solidFill>
                    <a:srgbClr val="FFFFFF"/>
                  </a:solidFill>
                  <a:latin typeface="Montserrat Medium"/>
                  <a:ea typeface="Montserrat Medium"/>
                  <a:cs typeface="Montserrat Medium"/>
                  <a:sym typeface="Montserrat Medium"/>
                </a:rPr>
                <a:t>B</a:t>
              </a:r>
              <a:r>
                <a:rPr lang="en-US" b="true" sz="1583" spc="15">
                  <a:solidFill>
                    <a:srgbClr val="FFFFFF"/>
                  </a:solidFill>
                  <a:latin typeface="Montserrat Medium"/>
                  <a:ea typeface="Montserrat Medium"/>
                  <a:cs typeface="Montserrat Medium"/>
                  <a:sym typeface="Montserrat Medium"/>
                </a:rPr>
                <a:t>atch size de 512 imágenes (64 × 8 GPUs en configuración distribuida).</a:t>
              </a:r>
            </a:p>
            <a:p>
              <a:pPr algn="l" marL="341921" indent="-170960" lvl="1">
                <a:lnSpc>
                  <a:spcPts val="2898"/>
                </a:lnSpc>
                <a:spcBef>
                  <a:spcPct val="0"/>
                </a:spcBef>
                <a:buFont typeface="Arial"/>
                <a:buChar char="•"/>
              </a:pPr>
              <a:r>
                <a:rPr lang="en-US" b="true" sz="1583" spc="15" strike="noStrike" u="none">
                  <a:solidFill>
                    <a:srgbClr val="FFFFFF"/>
                  </a:solidFill>
                  <a:latin typeface="Montserrat Medium"/>
                  <a:ea typeface="Montserrat Medium"/>
                  <a:cs typeface="Montserrat Medium"/>
                  <a:sym typeface="Montserrat Medium"/>
                </a:rPr>
                <a:t>ResNet -100</a:t>
              </a:r>
            </a:p>
          </p:txBody>
        </p:sp>
      </p:grpSp>
      <p:grpSp>
        <p:nvGrpSpPr>
          <p:cNvPr name="Group 6" id="6"/>
          <p:cNvGrpSpPr/>
          <p:nvPr/>
        </p:nvGrpSpPr>
        <p:grpSpPr>
          <a:xfrm rot="0">
            <a:off x="7523506" y="2510041"/>
            <a:ext cx="9630111" cy="2633459"/>
            <a:chOff x="0" y="0"/>
            <a:chExt cx="2420410" cy="661887"/>
          </a:xfrm>
        </p:grpSpPr>
        <p:sp>
          <p:nvSpPr>
            <p:cNvPr name="Freeform 7" id="7"/>
            <p:cNvSpPr/>
            <p:nvPr/>
          </p:nvSpPr>
          <p:spPr>
            <a:xfrm flipH="false" flipV="false" rot="0">
              <a:off x="0" y="0"/>
              <a:ext cx="2420409" cy="661887"/>
            </a:xfrm>
            <a:custGeom>
              <a:avLst/>
              <a:gdLst/>
              <a:ahLst/>
              <a:cxnLst/>
              <a:rect r="r" b="b" t="t" l="l"/>
              <a:pathLst>
                <a:path h="661887" w="2420409">
                  <a:moveTo>
                    <a:pt x="12059" y="0"/>
                  </a:moveTo>
                  <a:lnTo>
                    <a:pt x="2408350" y="0"/>
                  </a:lnTo>
                  <a:cubicBezTo>
                    <a:pt x="2411549" y="0"/>
                    <a:pt x="2414616" y="1270"/>
                    <a:pt x="2416877" y="3532"/>
                  </a:cubicBezTo>
                  <a:cubicBezTo>
                    <a:pt x="2419139" y="5793"/>
                    <a:pt x="2420409" y="8861"/>
                    <a:pt x="2420409" y="12059"/>
                  </a:cubicBezTo>
                  <a:lnTo>
                    <a:pt x="2420409" y="649828"/>
                  </a:lnTo>
                  <a:cubicBezTo>
                    <a:pt x="2420409" y="653027"/>
                    <a:pt x="2419139" y="656094"/>
                    <a:pt x="2416877" y="658355"/>
                  </a:cubicBezTo>
                  <a:cubicBezTo>
                    <a:pt x="2414616" y="660617"/>
                    <a:pt x="2411549" y="661887"/>
                    <a:pt x="2408350" y="661887"/>
                  </a:cubicBezTo>
                  <a:lnTo>
                    <a:pt x="12059" y="661887"/>
                  </a:lnTo>
                  <a:cubicBezTo>
                    <a:pt x="8861" y="661887"/>
                    <a:pt x="5793" y="660617"/>
                    <a:pt x="3532" y="658355"/>
                  </a:cubicBezTo>
                  <a:cubicBezTo>
                    <a:pt x="1270" y="656094"/>
                    <a:pt x="0" y="653027"/>
                    <a:pt x="0" y="649828"/>
                  </a:cubicBezTo>
                  <a:lnTo>
                    <a:pt x="0" y="12059"/>
                  </a:lnTo>
                  <a:cubicBezTo>
                    <a:pt x="0" y="8861"/>
                    <a:pt x="1270" y="5793"/>
                    <a:pt x="3532" y="3532"/>
                  </a:cubicBezTo>
                  <a:cubicBezTo>
                    <a:pt x="5793" y="1270"/>
                    <a:pt x="8861" y="0"/>
                    <a:pt x="12059" y="0"/>
                  </a:cubicBezTo>
                  <a:close/>
                </a:path>
              </a:pathLst>
            </a:custGeom>
            <a:gradFill rotWithShape="true">
              <a:gsLst>
                <a:gs pos="0">
                  <a:srgbClr val="03205C">
                    <a:alpha val="100000"/>
                  </a:srgbClr>
                </a:gs>
                <a:gs pos="100000">
                  <a:srgbClr val="11132C">
                    <a:alpha val="100000"/>
                  </a:srgbClr>
                </a:gs>
              </a:gsLst>
              <a:path path="circle">
                <a:fillToRect l="0" r="100000" t="0" b="100000"/>
              </a:path>
              <a:tileRect r="0" l="-100000" b="0" t="-100000"/>
            </a:gradFill>
            <a:ln w="47625" cap="sq">
              <a:gradFill>
                <a:gsLst>
                  <a:gs pos="0">
                    <a:srgbClr val="00F6B7">
                      <a:alpha val="100000"/>
                    </a:srgbClr>
                  </a:gs>
                  <a:gs pos="100000">
                    <a:srgbClr val="057FC0">
                      <a:alpha val="100000"/>
                    </a:srgbClr>
                  </a:gs>
                </a:gsLst>
                <a:lin ang="5400000"/>
              </a:gradFill>
              <a:prstDash val="solid"/>
              <a:miter/>
            </a:ln>
          </p:spPr>
        </p:sp>
        <p:sp>
          <p:nvSpPr>
            <p:cNvPr name="TextBox 8" id="8"/>
            <p:cNvSpPr txBox="true"/>
            <p:nvPr/>
          </p:nvSpPr>
          <p:spPr>
            <a:xfrm>
              <a:off x="0" y="-95250"/>
              <a:ext cx="2420410" cy="757137"/>
            </a:xfrm>
            <a:prstGeom prst="rect">
              <a:avLst/>
            </a:prstGeom>
          </p:spPr>
          <p:txBody>
            <a:bodyPr anchor="ctr" rtlCol="false" tIns="50800" lIns="50800" bIns="50800" rIns="50800"/>
            <a:lstStyle/>
            <a:p>
              <a:pPr algn="l" marL="341921" indent="-170960" lvl="1">
                <a:lnSpc>
                  <a:spcPts val="2898"/>
                </a:lnSpc>
                <a:buFont typeface="Arial"/>
                <a:buChar char="•"/>
              </a:pPr>
              <a:r>
                <a:rPr lang="en-US" b="true" sz="1583" spc="15">
                  <a:solidFill>
                    <a:srgbClr val="FFFFFF"/>
                  </a:solidFill>
                  <a:latin typeface="Montserrat Medium"/>
                  <a:ea typeface="Montserrat Medium"/>
                  <a:cs typeface="Montserrat Medium"/>
                  <a:sym typeface="Montserrat Medium"/>
                </a:rPr>
                <a:t>MS1MV2 (Versión balanceada del dataset MS-Celeb-1M)</a:t>
              </a:r>
            </a:p>
            <a:p>
              <a:pPr algn="l" marL="683842" indent="-227947" lvl="2">
                <a:lnSpc>
                  <a:spcPts val="2898"/>
                </a:lnSpc>
                <a:buFont typeface="Arial"/>
                <a:buChar char="⚬"/>
              </a:pPr>
              <a:r>
                <a:rPr lang="en-US" b="true" sz="1583" spc="15">
                  <a:solidFill>
                    <a:srgbClr val="FFFFFF"/>
                  </a:solidFill>
                  <a:latin typeface="Montserrat Medium"/>
                  <a:ea typeface="Montserrat Medium"/>
                  <a:cs typeface="Montserrat Medium"/>
                  <a:sym typeface="Montserrat Medium"/>
                </a:rPr>
                <a:t>&gt;5</a:t>
              </a:r>
              <a:r>
                <a:rPr lang="en-US" b="true" sz="1583" spc="15">
                  <a:solidFill>
                    <a:srgbClr val="FFFFFF"/>
                  </a:solidFill>
                  <a:latin typeface="Montserrat Medium"/>
                  <a:ea typeface="Montserrat Medium"/>
                  <a:cs typeface="Montserrat Medium"/>
                  <a:sym typeface="Montserrat Medium"/>
                </a:rPr>
                <a:t>.8 millones de imágenes</a:t>
              </a:r>
            </a:p>
            <a:p>
              <a:pPr algn="l" marL="683842" indent="-227947" lvl="2">
                <a:lnSpc>
                  <a:spcPts val="2898"/>
                </a:lnSpc>
                <a:buFont typeface="Arial"/>
                <a:buChar char="⚬"/>
              </a:pPr>
              <a:r>
                <a:rPr lang="en-US" b="true" sz="1583" spc="15">
                  <a:solidFill>
                    <a:srgbClr val="FFFFFF"/>
                  </a:solidFill>
                  <a:latin typeface="Montserrat Medium"/>
                  <a:ea typeface="Montserrat Medium"/>
                  <a:cs typeface="Montserrat Medium"/>
                  <a:sym typeface="Montserrat Medium"/>
                </a:rPr>
                <a:t>&gt;</a:t>
              </a:r>
              <a:r>
                <a:rPr lang="en-US" b="true" sz="1583" spc="15">
                  <a:solidFill>
                    <a:srgbClr val="FFFFFF"/>
                  </a:solidFill>
                  <a:latin typeface="Montserrat Medium"/>
                  <a:ea typeface="Montserrat Medium"/>
                  <a:cs typeface="Montserrat Medium"/>
                  <a:sym typeface="Montserrat Medium"/>
                </a:rPr>
                <a:t>85000 identidades únicas</a:t>
              </a:r>
            </a:p>
            <a:p>
              <a:pPr algn="l">
                <a:lnSpc>
                  <a:spcPts val="2898"/>
                </a:lnSpc>
              </a:pPr>
            </a:p>
            <a:p>
              <a:pPr algn="l">
                <a:lnSpc>
                  <a:spcPts val="2898"/>
                </a:lnSpc>
                <a:spcBef>
                  <a:spcPct val="0"/>
                </a:spcBef>
              </a:pPr>
              <a:r>
                <a:rPr lang="en-US" b="true" sz="1583" spc="15">
                  <a:solidFill>
                    <a:srgbClr val="FFFFFF"/>
                  </a:solidFill>
                  <a:latin typeface="Montserrat Medium"/>
                  <a:ea typeface="Montserrat Medium"/>
                  <a:cs typeface="Montserrat Medium"/>
                  <a:sym typeface="Montserrat Medium"/>
                </a:rPr>
                <a:t>Este dataset fue procesado para eliminar ruido y duplicados, usando estrategias de limpieza semi-automáticas y clustering facial</a:t>
              </a:r>
            </a:p>
          </p:txBody>
        </p:sp>
      </p:grpSp>
      <p:sp>
        <p:nvSpPr>
          <p:cNvPr name="Freeform 9" id="9"/>
          <p:cNvSpPr/>
          <p:nvPr/>
        </p:nvSpPr>
        <p:spPr>
          <a:xfrm flipH="false" flipV="false" rot="-2777946">
            <a:off x="656919" y="70599"/>
            <a:ext cx="4181291" cy="4861966"/>
          </a:xfrm>
          <a:custGeom>
            <a:avLst/>
            <a:gdLst/>
            <a:ahLst/>
            <a:cxnLst/>
            <a:rect r="r" b="b" t="t" l="l"/>
            <a:pathLst>
              <a:path h="4861966" w="4181291">
                <a:moveTo>
                  <a:pt x="0" y="0"/>
                </a:moveTo>
                <a:lnTo>
                  <a:pt x="4181291" y="0"/>
                </a:lnTo>
                <a:lnTo>
                  <a:pt x="4181291" y="4861966"/>
                </a:lnTo>
                <a:lnTo>
                  <a:pt x="0" y="486196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1005475" y="1920511"/>
            <a:ext cx="5606422" cy="6983257"/>
          </a:xfrm>
          <a:custGeom>
            <a:avLst/>
            <a:gdLst/>
            <a:ahLst/>
            <a:cxnLst/>
            <a:rect r="r" b="b" t="t" l="l"/>
            <a:pathLst>
              <a:path h="6983257" w="5606422">
                <a:moveTo>
                  <a:pt x="0" y="0"/>
                </a:moveTo>
                <a:lnTo>
                  <a:pt x="5606422" y="0"/>
                </a:lnTo>
                <a:lnTo>
                  <a:pt x="5606422" y="6983257"/>
                </a:lnTo>
                <a:lnTo>
                  <a:pt x="0" y="6983257"/>
                </a:lnTo>
                <a:lnTo>
                  <a:pt x="0" y="0"/>
                </a:lnTo>
                <a:close/>
              </a:path>
            </a:pathLst>
          </a:custGeom>
          <a:blipFill>
            <a:blip r:embed="rId6"/>
            <a:stretch>
              <a:fillRect l="0" t="0" r="-86954" b="0"/>
            </a:stretch>
          </a:blipFill>
        </p:spPr>
      </p:sp>
      <p:sp>
        <p:nvSpPr>
          <p:cNvPr name="TextBox 11" id="11"/>
          <p:cNvSpPr txBox="true"/>
          <p:nvPr/>
        </p:nvSpPr>
        <p:spPr>
          <a:xfrm rot="0">
            <a:off x="7470665" y="916507"/>
            <a:ext cx="9735794" cy="1307212"/>
          </a:xfrm>
          <a:prstGeom prst="rect">
            <a:avLst/>
          </a:prstGeom>
        </p:spPr>
        <p:txBody>
          <a:bodyPr anchor="t" rtlCol="false" tIns="0" lIns="0" bIns="0" rIns="0">
            <a:spAutoFit/>
          </a:bodyPr>
          <a:lstStyle/>
          <a:p>
            <a:pPr algn="l" marL="0" indent="0" lvl="0">
              <a:lnSpc>
                <a:spcPts val="7818"/>
              </a:lnSpc>
              <a:spcBef>
                <a:spcPct val="0"/>
              </a:spcBef>
            </a:pPr>
            <a:r>
              <a:rPr lang="en-US" sz="5584">
                <a:solidFill>
                  <a:srgbClr val="01E8B9"/>
                </a:solidFill>
                <a:latin typeface="Pattanakarn Expanded"/>
                <a:ea typeface="Pattanakarn Expanded"/>
                <a:cs typeface="Pattanakarn Expanded"/>
                <a:sym typeface="Pattanakarn Expanded"/>
              </a:rPr>
              <a:t>Dataset</a:t>
            </a:r>
          </a:p>
        </p:txBody>
      </p:sp>
      <p:sp>
        <p:nvSpPr>
          <p:cNvPr name="TextBox 12" id="12"/>
          <p:cNvSpPr txBox="true"/>
          <p:nvPr/>
        </p:nvSpPr>
        <p:spPr>
          <a:xfrm rot="0">
            <a:off x="7523506" y="5031307"/>
            <a:ext cx="9735794" cy="1307212"/>
          </a:xfrm>
          <a:prstGeom prst="rect">
            <a:avLst/>
          </a:prstGeom>
        </p:spPr>
        <p:txBody>
          <a:bodyPr anchor="t" rtlCol="false" tIns="0" lIns="0" bIns="0" rIns="0">
            <a:spAutoFit/>
          </a:bodyPr>
          <a:lstStyle/>
          <a:p>
            <a:pPr algn="l" marL="0" indent="0" lvl="0">
              <a:lnSpc>
                <a:spcPts val="7818"/>
              </a:lnSpc>
              <a:spcBef>
                <a:spcPct val="0"/>
              </a:spcBef>
            </a:pPr>
            <a:r>
              <a:rPr lang="en-US" sz="5584">
                <a:solidFill>
                  <a:srgbClr val="01E8B9"/>
                </a:solidFill>
                <a:latin typeface="Pattanakarn Expanded"/>
                <a:ea typeface="Pattanakarn Expanded"/>
                <a:cs typeface="Pattanakarn Expanded"/>
                <a:sym typeface="Pattanakarn Expanded"/>
              </a:rPr>
              <a:t>Entrenamiento </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3205C">
                <a:alpha val="100000"/>
              </a:srgbClr>
            </a:gs>
            <a:gs pos="100000">
              <a:srgbClr val="11132C">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6191537" y="-390381"/>
            <a:ext cx="11067763" cy="11067763"/>
          </a:xfrm>
          <a:custGeom>
            <a:avLst/>
            <a:gdLst/>
            <a:ahLst/>
            <a:cxnLst/>
            <a:rect r="r" b="b" t="t" l="l"/>
            <a:pathLst>
              <a:path h="11067763" w="11067763">
                <a:moveTo>
                  <a:pt x="0" y="0"/>
                </a:moveTo>
                <a:lnTo>
                  <a:pt x="11067763" y="0"/>
                </a:lnTo>
                <a:lnTo>
                  <a:pt x="11067763" y="11067762"/>
                </a:lnTo>
                <a:lnTo>
                  <a:pt x="0" y="1106776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grpSp>
        <p:nvGrpSpPr>
          <p:cNvPr name="Group 3" id="3"/>
          <p:cNvGrpSpPr/>
          <p:nvPr/>
        </p:nvGrpSpPr>
        <p:grpSpPr>
          <a:xfrm rot="0">
            <a:off x="6681896" y="-290404"/>
            <a:ext cx="10577404" cy="10577404"/>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4"/>
              <a:stretch>
                <a:fillRect l="-55596" t="0" r="-22974" b="0"/>
              </a:stretch>
            </a:blipFill>
          </p:spPr>
        </p:sp>
      </p:grpSp>
      <p:grpSp>
        <p:nvGrpSpPr>
          <p:cNvPr name="Group 5" id="5"/>
          <p:cNvGrpSpPr/>
          <p:nvPr/>
        </p:nvGrpSpPr>
        <p:grpSpPr>
          <a:xfrm rot="0">
            <a:off x="15914036" y="9258300"/>
            <a:ext cx="1803105" cy="637660"/>
            <a:chOff x="0" y="0"/>
            <a:chExt cx="2404140" cy="850214"/>
          </a:xfrm>
        </p:grpSpPr>
        <p:sp>
          <p:nvSpPr>
            <p:cNvPr name="Freeform 6" id="6"/>
            <p:cNvSpPr/>
            <p:nvPr/>
          </p:nvSpPr>
          <p:spPr>
            <a:xfrm flipH="false" flipV="false" rot="-2700000">
              <a:off x="124511" y="124511"/>
              <a:ext cx="601192" cy="601192"/>
            </a:xfrm>
            <a:custGeom>
              <a:avLst/>
              <a:gdLst/>
              <a:ahLst/>
              <a:cxnLst/>
              <a:rect r="r" b="b" t="t" l="l"/>
              <a:pathLst>
                <a:path h="601192" w="601192">
                  <a:moveTo>
                    <a:pt x="0" y="0"/>
                  </a:moveTo>
                  <a:lnTo>
                    <a:pt x="601192" y="0"/>
                  </a:lnTo>
                  <a:lnTo>
                    <a:pt x="601192" y="601192"/>
                  </a:lnTo>
                  <a:lnTo>
                    <a:pt x="0" y="60119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7" id="7"/>
            <p:cNvSpPr/>
            <p:nvPr/>
          </p:nvSpPr>
          <p:spPr>
            <a:xfrm flipH="false" flipV="false" rot="-2700000">
              <a:off x="901474" y="124511"/>
              <a:ext cx="601192" cy="601192"/>
            </a:xfrm>
            <a:custGeom>
              <a:avLst/>
              <a:gdLst/>
              <a:ahLst/>
              <a:cxnLst/>
              <a:rect r="r" b="b" t="t" l="l"/>
              <a:pathLst>
                <a:path h="601192" w="601192">
                  <a:moveTo>
                    <a:pt x="0" y="0"/>
                  </a:moveTo>
                  <a:lnTo>
                    <a:pt x="601192" y="0"/>
                  </a:lnTo>
                  <a:lnTo>
                    <a:pt x="601192" y="601192"/>
                  </a:lnTo>
                  <a:lnTo>
                    <a:pt x="0" y="60119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8" id="8"/>
            <p:cNvSpPr/>
            <p:nvPr/>
          </p:nvSpPr>
          <p:spPr>
            <a:xfrm flipH="false" flipV="false" rot="-2700000">
              <a:off x="1678438" y="124511"/>
              <a:ext cx="601192" cy="601192"/>
            </a:xfrm>
            <a:custGeom>
              <a:avLst/>
              <a:gdLst/>
              <a:ahLst/>
              <a:cxnLst/>
              <a:rect r="r" b="b" t="t" l="l"/>
              <a:pathLst>
                <a:path h="601192" w="601192">
                  <a:moveTo>
                    <a:pt x="0" y="0"/>
                  </a:moveTo>
                  <a:lnTo>
                    <a:pt x="601191" y="0"/>
                  </a:lnTo>
                  <a:lnTo>
                    <a:pt x="601191" y="601192"/>
                  </a:lnTo>
                  <a:lnTo>
                    <a:pt x="0" y="60119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grpSp>
      <p:sp>
        <p:nvSpPr>
          <p:cNvPr name="Freeform 9" id="9"/>
          <p:cNvSpPr/>
          <p:nvPr/>
        </p:nvSpPr>
        <p:spPr>
          <a:xfrm flipH="false" flipV="false" rot="0">
            <a:off x="-1168843" y="8562690"/>
            <a:ext cx="2942332" cy="2942332"/>
          </a:xfrm>
          <a:custGeom>
            <a:avLst/>
            <a:gdLst/>
            <a:ahLst/>
            <a:cxnLst/>
            <a:rect r="r" b="b" t="t" l="l"/>
            <a:pathLst>
              <a:path h="2942332" w="2942332">
                <a:moveTo>
                  <a:pt x="0" y="0"/>
                </a:moveTo>
                <a:lnTo>
                  <a:pt x="2942332" y="0"/>
                </a:lnTo>
                <a:lnTo>
                  <a:pt x="2942332" y="2942333"/>
                </a:lnTo>
                <a:lnTo>
                  <a:pt x="0" y="294233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TextBox 10" id="10"/>
          <p:cNvSpPr txBox="true"/>
          <p:nvPr/>
        </p:nvSpPr>
        <p:spPr>
          <a:xfrm rot="0">
            <a:off x="1028700" y="4244557"/>
            <a:ext cx="4389448" cy="1116958"/>
          </a:xfrm>
          <a:prstGeom prst="rect">
            <a:avLst/>
          </a:prstGeom>
        </p:spPr>
        <p:txBody>
          <a:bodyPr anchor="t" rtlCol="false" tIns="0" lIns="0" bIns="0" rIns="0">
            <a:spAutoFit/>
          </a:bodyPr>
          <a:lstStyle/>
          <a:p>
            <a:pPr algn="l" marL="0" indent="0" lvl="0">
              <a:lnSpc>
                <a:spcPts val="6691"/>
              </a:lnSpc>
              <a:spcBef>
                <a:spcPct val="0"/>
              </a:spcBef>
            </a:pPr>
            <a:r>
              <a:rPr lang="en-US" sz="4779">
                <a:solidFill>
                  <a:srgbClr val="FFFFFF"/>
                </a:solidFill>
                <a:latin typeface="Pattanakarn Expanded"/>
                <a:ea typeface="Pattanakarn Expanded"/>
                <a:cs typeface="Pattanakarn Expanded"/>
                <a:sym typeface="Pattanakarn Expanded"/>
              </a:rPr>
              <a:t>Introducción:</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3205C">
                <a:alpha val="100000"/>
              </a:srgbClr>
            </a:gs>
            <a:gs pos="100000">
              <a:srgbClr val="11132C">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grpSp>
        <p:nvGrpSpPr>
          <p:cNvPr name="Group 2" id="2"/>
          <p:cNvGrpSpPr/>
          <p:nvPr/>
        </p:nvGrpSpPr>
        <p:grpSpPr>
          <a:xfrm rot="-5400000">
            <a:off x="7314801" y="-1305315"/>
            <a:ext cx="4084711" cy="12953189"/>
            <a:chOff x="0" y="0"/>
            <a:chExt cx="7565587" cy="23991531"/>
          </a:xfrm>
        </p:grpSpPr>
        <p:sp>
          <p:nvSpPr>
            <p:cNvPr name="Freeform 3" id="3"/>
            <p:cNvSpPr/>
            <p:nvPr/>
          </p:nvSpPr>
          <p:spPr>
            <a:xfrm flipH="false" flipV="false" rot="0">
              <a:off x="0" y="0"/>
              <a:ext cx="7565714" cy="23991658"/>
            </a:xfrm>
            <a:custGeom>
              <a:avLst/>
              <a:gdLst/>
              <a:ahLst/>
              <a:cxnLst/>
              <a:rect r="r" b="b" t="t" l="l"/>
              <a:pathLst>
                <a:path h="23991658" w="7565714">
                  <a:moveTo>
                    <a:pt x="5772186" y="0"/>
                  </a:moveTo>
                  <a:lnTo>
                    <a:pt x="0" y="0"/>
                  </a:lnTo>
                  <a:lnTo>
                    <a:pt x="0" y="22039064"/>
                  </a:lnTo>
                  <a:cubicBezTo>
                    <a:pt x="0" y="23199813"/>
                    <a:pt x="791845" y="23991658"/>
                    <a:pt x="1765046" y="23991658"/>
                  </a:cubicBezTo>
                  <a:lnTo>
                    <a:pt x="7565714" y="23991658"/>
                  </a:lnTo>
                  <a:lnTo>
                    <a:pt x="7565714" y="1953373"/>
                  </a:lnTo>
                  <a:cubicBezTo>
                    <a:pt x="7565587" y="791845"/>
                    <a:pt x="6773869" y="0"/>
                    <a:pt x="5772186" y="0"/>
                  </a:cubicBezTo>
                  <a:close/>
                  <a:moveTo>
                    <a:pt x="7438587" y="23864531"/>
                  </a:moveTo>
                  <a:lnTo>
                    <a:pt x="1765046" y="23864531"/>
                  </a:lnTo>
                  <a:cubicBezTo>
                    <a:pt x="861822" y="23864531"/>
                    <a:pt x="127000" y="23129709"/>
                    <a:pt x="127000" y="22039064"/>
                  </a:cubicBezTo>
                  <a:lnTo>
                    <a:pt x="127000" y="127000"/>
                  </a:lnTo>
                  <a:lnTo>
                    <a:pt x="5772186" y="127000"/>
                  </a:lnTo>
                  <a:cubicBezTo>
                    <a:pt x="6703892" y="127000"/>
                    <a:pt x="7438714" y="861822"/>
                    <a:pt x="7438714" y="1953373"/>
                  </a:cubicBezTo>
                  <a:lnTo>
                    <a:pt x="7438714" y="23864531"/>
                  </a:lnTo>
                  <a:close/>
                </a:path>
              </a:pathLst>
            </a:custGeom>
            <a:gradFill rotWithShape="true">
              <a:gsLst>
                <a:gs pos="0">
                  <a:srgbClr val="00F6B7">
                    <a:alpha val="100000"/>
                  </a:srgbClr>
                </a:gs>
                <a:gs pos="100000">
                  <a:srgbClr val="057FC0">
                    <a:alpha val="100000"/>
                  </a:srgbClr>
                </a:gs>
              </a:gsLst>
              <a:lin ang="5400000"/>
            </a:gradFill>
          </p:spPr>
        </p:sp>
      </p:grpSp>
      <p:sp>
        <p:nvSpPr>
          <p:cNvPr name="TextBox 4" id="4"/>
          <p:cNvSpPr txBox="true"/>
          <p:nvPr/>
        </p:nvSpPr>
        <p:spPr>
          <a:xfrm rot="0">
            <a:off x="2803366" y="3591518"/>
            <a:ext cx="13107581" cy="2294339"/>
          </a:xfrm>
          <a:prstGeom prst="rect">
            <a:avLst/>
          </a:prstGeom>
        </p:spPr>
        <p:txBody>
          <a:bodyPr anchor="t" rtlCol="false" tIns="0" lIns="0" bIns="0" rIns="0">
            <a:spAutoFit/>
          </a:bodyPr>
          <a:lstStyle/>
          <a:p>
            <a:pPr algn="ctr" marL="0" indent="0" lvl="0">
              <a:lnSpc>
                <a:spcPts val="13650"/>
              </a:lnSpc>
              <a:spcBef>
                <a:spcPct val="0"/>
              </a:spcBef>
            </a:pPr>
            <a:r>
              <a:rPr lang="en-US" sz="9750">
                <a:solidFill>
                  <a:srgbClr val="FFFFFF"/>
                </a:solidFill>
                <a:latin typeface="Pattanakarn Expanded"/>
                <a:ea typeface="Pattanakarn Expanded"/>
                <a:cs typeface="Pattanakarn Expanded"/>
                <a:sym typeface="Pattanakarn Expanded"/>
              </a:rPr>
              <a:t>Muchas Gracias</a:t>
            </a:r>
          </a:p>
        </p:txBody>
      </p:sp>
      <p:sp>
        <p:nvSpPr>
          <p:cNvPr name="Freeform 5" id="5"/>
          <p:cNvSpPr/>
          <p:nvPr/>
        </p:nvSpPr>
        <p:spPr>
          <a:xfrm flipH="false" flipV="false" rot="0">
            <a:off x="14258884" y="-4138987"/>
            <a:ext cx="8058233" cy="8058233"/>
          </a:xfrm>
          <a:custGeom>
            <a:avLst/>
            <a:gdLst/>
            <a:ahLst/>
            <a:cxnLst/>
            <a:rect r="r" b="b" t="t" l="l"/>
            <a:pathLst>
              <a:path h="8058233" w="8058233">
                <a:moveTo>
                  <a:pt x="0" y="0"/>
                </a:moveTo>
                <a:lnTo>
                  <a:pt x="8058232" y="0"/>
                </a:lnTo>
                <a:lnTo>
                  <a:pt x="8058232" y="8058233"/>
                </a:lnTo>
                <a:lnTo>
                  <a:pt x="0" y="805823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6" id="6"/>
          <p:cNvSpPr/>
          <p:nvPr/>
        </p:nvSpPr>
        <p:spPr>
          <a:xfrm flipH="false" flipV="false" rot="0">
            <a:off x="-3542966" y="6282165"/>
            <a:ext cx="8058233" cy="8058233"/>
          </a:xfrm>
          <a:custGeom>
            <a:avLst/>
            <a:gdLst/>
            <a:ahLst/>
            <a:cxnLst/>
            <a:rect r="r" b="b" t="t" l="l"/>
            <a:pathLst>
              <a:path h="8058233" w="8058233">
                <a:moveTo>
                  <a:pt x="0" y="0"/>
                </a:moveTo>
                <a:lnTo>
                  <a:pt x="8058232" y="0"/>
                </a:lnTo>
                <a:lnTo>
                  <a:pt x="8058232" y="8058233"/>
                </a:lnTo>
                <a:lnTo>
                  <a:pt x="0" y="805823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7" id="7"/>
          <p:cNvSpPr/>
          <p:nvPr/>
        </p:nvSpPr>
        <p:spPr>
          <a:xfrm flipH="false" flipV="false" rot="0">
            <a:off x="1364940" y="-109871"/>
            <a:ext cx="2876852" cy="549217"/>
          </a:xfrm>
          <a:custGeom>
            <a:avLst/>
            <a:gdLst/>
            <a:ahLst/>
            <a:cxnLst/>
            <a:rect r="r" b="b" t="t" l="l"/>
            <a:pathLst>
              <a:path h="549217" w="2876852">
                <a:moveTo>
                  <a:pt x="0" y="0"/>
                </a:moveTo>
                <a:lnTo>
                  <a:pt x="2876852" y="0"/>
                </a:lnTo>
                <a:lnTo>
                  <a:pt x="2876852" y="549218"/>
                </a:lnTo>
                <a:lnTo>
                  <a:pt x="0" y="54921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8" id="8"/>
          <p:cNvSpPr/>
          <p:nvPr/>
        </p:nvSpPr>
        <p:spPr>
          <a:xfrm flipH="false" flipV="false" rot="0">
            <a:off x="14081141" y="10012391"/>
            <a:ext cx="2876852" cy="549217"/>
          </a:xfrm>
          <a:custGeom>
            <a:avLst/>
            <a:gdLst/>
            <a:ahLst/>
            <a:cxnLst/>
            <a:rect r="r" b="b" t="t" l="l"/>
            <a:pathLst>
              <a:path h="549217" w="2876852">
                <a:moveTo>
                  <a:pt x="0" y="0"/>
                </a:moveTo>
                <a:lnTo>
                  <a:pt x="2876852" y="0"/>
                </a:lnTo>
                <a:lnTo>
                  <a:pt x="2876852" y="549218"/>
                </a:lnTo>
                <a:lnTo>
                  <a:pt x="0" y="54921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3205C">
                <a:alpha val="100000"/>
              </a:srgbClr>
            </a:gs>
            <a:gs pos="100000">
              <a:srgbClr val="11132C">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grpSp>
        <p:nvGrpSpPr>
          <p:cNvPr name="Group 2" id="2"/>
          <p:cNvGrpSpPr/>
          <p:nvPr/>
        </p:nvGrpSpPr>
        <p:grpSpPr>
          <a:xfrm rot="0">
            <a:off x="10407101" y="4473955"/>
            <a:ext cx="3368717" cy="3368717"/>
            <a:chOff x="0" y="0"/>
            <a:chExt cx="6350000" cy="6350000"/>
          </a:xfrm>
        </p:grpSpPr>
        <p:sp>
          <p:nvSpPr>
            <p:cNvPr name="Freeform 3" id="3"/>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A1943"/>
            </a:solidFill>
          </p:spPr>
        </p:sp>
      </p:grpSp>
      <p:grpSp>
        <p:nvGrpSpPr>
          <p:cNvPr name="Group 4" id="4"/>
          <p:cNvGrpSpPr/>
          <p:nvPr/>
        </p:nvGrpSpPr>
        <p:grpSpPr>
          <a:xfrm rot="0">
            <a:off x="4512182" y="4473955"/>
            <a:ext cx="3368717" cy="3368717"/>
            <a:chOff x="0" y="0"/>
            <a:chExt cx="6350000" cy="6350000"/>
          </a:xfrm>
        </p:grpSpPr>
        <p:sp>
          <p:nvSpPr>
            <p:cNvPr name="Freeform 5" id="5"/>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A1943"/>
            </a:solidFill>
          </p:spPr>
        </p:sp>
      </p:grpSp>
      <p:sp>
        <p:nvSpPr>
          <p:cNvPr name="Freeform 6" id="6"/>
          <p:cNvSpPr/>
          <p:nvPr/>
        </p:nvSpPr>
        <p:spPr>
          <a:xfrm flipH="false" flipV="false" rot="0">
            <a:off x="3809217" y="3604551"/>
            <a:ext cx="4398286" cy="4398286"/>
          </a:xfrm>
          <a:custGeom>
            <a:avLst/>
            <a:gdLst/>
            <a:ahLst/>
            <a:cxnLst/>
            <a:rect r="r" b="b" t="t" l="l"/>
            <a:pathLst>
              <a:path h="4398286" w="4398286">
                <a:moveTo>
                  <a:pt x="0" y="0"/>
                </a:moveTo>
                <a:lnTo>
                  <a:pt x="4398286" y="0"/>
                </a:lnTo>
                <a:lnTo>
                  <a:pt x="4398286" y="4398286"/>
                </a:lnTo>
                <a:lnTo>
                  <a:pt x="0" y="4398286"/>
                </a:lnTo>
                <a:lnTo>
                  <a:pt x="0" y="0"/>
                </a:lnTo>
                <a:close/>
              </a:path>
            </a:pathLst>
          </a:custGeom>
          <a:blipFill>
            <a:blip r:embed="rId2"/>
            <a:stretch>
              <a:fillRect l="0" t="0" r="0" b="0"/>
            </a:stretch>
          </a:blipFill>
        </p:spPr>
      </p:sp>
      <p:sp>
        <p:nvSpPr>
          <p:cNvPr name="Freeform 7" id="7"/>
          <p:cNvSpPr/>
          <p:nvPr/>
        </p:nvSpPr>
        <p:spPr>
          <a:xfrm flipH="false" flipV="false" rot="0">
            <a:off x="9704136" y="3604551"/>
            <a:ext cx="4398286" cy="4398286"/>
          </a:xfrm>
          <a:custGeom>
            <a:avLst/>
            <a:gdLst/>
            <a:ahLst/>
            <a:cxnLst/>
            <a:rect r="r" b="b" t="t" l="l"/>
            <a:pathLst>
              <a:path h="4398286" w="4398286">
                <a:moveTo>
                  <a:pt x="0" y="0"/>
                </a:moveTo>
                <a:lnTo>
                  <a:pt x="4398286" y="0"/>
                </a:lnTo>
                <a:lnTo>
                  <a:pt x="4398286" y="4398286"/>
                </a:lnTo>
                <a:lnTo>
                  <a:pt x="0" y="4398286"/>
                </a:lnTo>
                <a:lnTo>
                  <a:pt x="0" y="0"/>
                </a:lnTo>
                <a:close/>
              </a:path>
            </a:pathLst>
          </a:custGeom>
          <a:blipFill>
            <a:blip r:embed="rId3"/>
            <a:stretch>
              <a:fillRect l="0" t="0" r="0" b="0"/>
            </a:stretch>
          </a:blipFill>
        </p:spPr>
      </p:sp>
      <p:sp>
        <p:nvSpPr>
          <p:cNvPr name="Freeform 8" id="8"/>
          <p:cNvSpPr/>
          <p:nvPr/>
        </p:nvSpPr>
        <p:spPr>
          <a:xfrm flipH="false" flipV="false" rot="-758579">
            <a:off x="13894189" y="6383399"/>
            <a:ext cx="6244705" cy="6290454"/>
          </a:xfrm>
          <a:custGeom>
            <a:avLst/>
            <a:gdLst/>
            <a:ahLst/>
            <a:cxnLst/>
            <a:rect r="r" b="b" t="t" l="l"/>
            <a:pathLst>
              <a:path h="6290454" w="6244705">
                <a:moveTo>
                  <a:pt x="0" y="0"/>
                </a:moveTo>
                <a:lnTo>
                  <a:pt x="6244705" y="0"/>
                </a:lnTo>
                <a:lnTo>
                  <a:pt x="6244705" y="6290454"/>
                </a:lnTo>
                <a:lnTo>
                  <a:pt x="0" y="629045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4090063">
            <a:off x="74841" y="-1116177"/>
            <a:ext cx="5514966" cy="5555368"/>
          </a:xfrm>
          <a:custGeom>
            <a:avLst/>
            <a:gdLst/>
            <a:ahLst/>
            <a:cxnLst/>
            <a:rect r="r" b="b" t="t" l="l"/>
            <a:pathLst>
              <a:path h="5555368" w="5514966">
                <a:moveTo>
                  <a:pt x="0" y="0"/>
                </a:moveTo>
                <a:lnTo>
                  <a:pt x="5514966" y="0"/>
                </a:lnTo>
                <a:lnTo>
                  <a:pt x="5514966" y="5555368"/>
                </a:lnTo>
                <a:lnTo>
                  <a:pt x="0" y="555536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0" id="10"/>
          <p:cNvSpPr/>
          <p:nvPr/>
        </p:nvSpPr>
        <p:spPr>
          <a:xfrm flipH="false" flipV="false" rot="0">
            <a:off x="3442605" y="3340802"/>
            <a:ext cx="5033861" cy="5033861"/>
          </a:xfrm>
          <a:custGeom>
            <a:avLst/>
            <a:gdLst/>
            <a:ahLst/>
            <a:cxnLst/>
            <a:rect r="r" b="b" t="t" l="l"/>
            <a:pathLst>
              <a:path h="5033861" w="5033861">
                <a:moveTo>
                  <a:pt x="0" y="0"/>
                </a:moveTo>
                <a:lnTo>
                  <a:pt x="5033860" y="0"/>
                </a:lnTo>
                <a:lnTo>
                  <a:pt x="5033860" y="5033861"/>
                </a:lnTo>
                <a:lnTo>
                  <a:pt x="0" y="503386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1" id="11"/>
          <p:cNvSpPr txBox="true"/>
          <p:nvPr/>
        </p:nvSpPr>
        <p:spPr>
          <a:xfrm rot="0">
            <a:off x="3583569" y="600075"/>
            <a:ext cx="11120862" cy="1579959"/>
          </a:xfrm>
          <a:prstGeom prst="rect">
            <a:avLst/>
          </a:prstGeom>
        </p:spPr>
        <p:txBody>
          <a:bodyPr anchor="t" rtlCol="false" tIns="0" lIns="0" bIns="0" rIns="0">
            <a:spAutoFit/>
          </a:bodyPr>
          <a:lstStyle/>
          <a:p>
            <a:pPr algn="ctr" marL="0" indent="0" lvl="0">
              <a:lnSpc>
                <a:spcPts val="8146"/>
              </a:lnSpc>
            </a:pPr>
            <a:r>
              <a:rPr lang="en-US" b="true" sz="7406">
                <a:solidFill>
                  <a:srgbClr val="FFFFFF"/>
                </a:solidFill>
                <a:latin typeface="Pattanakarn Expanded Bold"/>
                <a:ea typeface="Pattanakarn Expanded Bold"/>
                <a:cs typeface="Pattanakarn Expanded Bold"/>
                <a:sym typeface="Pattanakarn Expanded Bold"/>
              </a:rPr>
              <a:t>Estado del arte</a:t>
            </a:r>
          </a:p>
        </p:txBody>
      </p:sp>
      <p:sp>
        <p:nvSpPr>
          <p:cNvPr name="TextBox 12" id="12"/>
          <p:cNvSpPr txBox="true"/>
          <p:nvPr/>
        </p:nvSpPr>
        <p:spPr>
          <a:xfrm rot="0">
            <a:off x="4185578" y="8597320"/>
            <a:ext cx="4021925" cy="754944"/>
          </a:xfrm>
          <a:prstGeom prst="rect">
            <a:avLst/>
          </a:prstGeom>
        </p:spPr>
        <p:txBody>
          <a:bodyPr anchor="t" rtlCol="false" tIns="0" lIns="0" bIns="0" rIns="0">
            <a:spAutoFit/>
          </a:bodyPr>
          <a:lstStyle/>
          <a:p>
            <a:pPr algn="ctr" marL="0" indent="0" lvl="0">
              <a:lnSpc>
                <a:spcPts val="3013"/>
              </a:lnSpc>
            </a:pPr>
            <a:r>
              <a:rPr lang="en-US" b="true" sz="2152">
                <a:solidFill>
                  <a:srgbClr val="FFFFFF"/>
                </a:solidFill>
                <a:latin typeface="Open Sans Bold"/>
                <a:ea typeface="Open Sans Bold"/>
                <a:cs typeface="Open Sans Bold"/>
                <a:sym typeface="Open Sans Bold"/>
              </a:rPr>
              <a:t>Modelos de Detección de Rostros</a:t>
            </a:r>
          </a:p>
        </p:txBody>
      </p:sp>
      <p:sp>
        <p:nvSpPr>
          <p:cNvPr name="TextBox 13" id="13"/>
          <p:cNvSpPr txBox="true"/>
          <p:nvPr/>
        </p:nvSpPr>
        <p:spPr>
          <a:xfrm rot="0">
            <a:off x="10080497" y="8430483"/>
            <a:ext cx="4021925" cy="1098143"/>
          </a:xfrm>
          <a:prstGeom prst="rect">
            <a:avLst/>
          </a:prstGeom>
        </p:spPr>
        <p:txBody>
          <a:bodyPr anchor="t" rtlCol="false" tIns="0" lIns="0" bIns="0" rIns="0">
            <a:spAutoFit/>
          </a:bodyPr>
          <a:lstStyle/>
          <a:p>
            <a:pPr algn="ctr" marL="0" indent="0" lvl="0">
              <a:lnSpc>
                <a:spcPts val="2997"/>
              </a:lnSpc>
            </a:pPr>
            <a:r>
              <a:rPr lang="en-US" b="true" sz="2141">
                <a:solidFill>
                  <a:srgbClr val="FFFFFF"/>
                </a:solidFill>
                <a:latin typeface="Open Sans Bold"/>
                <a:ea typeface="Open Sans Bold"/>
                <a:cs typeface="Open Sans Bold"/>
                <a:sym typeface="Open Sans Bold"/>
              </a:rPr>
              <a:t> Modelos de Extracción de Características y Comparación de Rostros</a:t>
            </a:r>
          </a:p>
        </p:txBody>
      </p:sp>
      <p:sp>
        <p:nvSpPr>
          <p:cNvPr name="Freeform 14" id="14"/>
          <p:cNvSpPr/>
          <p:nvPr/>
        </p:nvSpPr>
        <p:spPr>
          <a:xfrm flipH="false" flipV="false" rot="0">
            <a:off x="9386348" y="3259326"/>
            <a:ext cx="5033861" cy="5033861"/>
          </a:xfrm>
          <a:custGeom>
            <a:avLst/>
            <a:gdLst/>
            <a:ahLst/>
            <a:cxnLst/>
            <a:rect r="r" b="b" t="t" l="l"/>
            <a:pathLst>
              <a:path h="5033861" w="5033861">
                <a:moveTo>
                  <a:pt x="0" y="0"/>
                </a:moveTo>
                <a:lnTo>
                  <a:pt x="5033861" y="0"/>
                </a:lnTo>
                <a:lnTo>
                  <a:pt x="5033861" y="5033860"/>
                </a:lnTo>
                <a:lnTo>
                  <a:pt x="0" y="503386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3205C">
                <a:alpha val="100000"/>
              </a:srgbClr>
            </a:gs>
            <a:gs pos="100000">
              <a:srgbClr val="11132C">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grpSp>
        <p:nvGrpSpPr>
          <p:cNvPr name="Group 2" id="2"/>
          <p:cNvGrpSpPr/>
          <p:nvPr/>
        </p:nvGrpSpPr>
        <p:grpSpPr>
          <a:xfrm rot="0">
            <a:off x="11410378" y="549356"/>
            <a:ext cx="6136187" cy="4546519"/>
            <a:chOff x="0" y="0"/>
            <a:chExt cx="1096992" cy="812800"/>
          </a:xfrm>
        </p:grpSpPr>
        <p:sp>
          <p:nvSpPr>
            <p:cNvPr name="Freeform 3" id="3"/>
            <p:cNvSpPr/>
            <p:nvPr/>
          </p:nvSpPr>
          <p:spPr>
            <a:xfrm flipH="false" flipV="false" rot="0">
              <a:off x="0" y="0"/>
              <a:ext cx="1096991" cy="812800"/>
            </a:xfrm>
            <a:custGeom>
              <a:avLst/>
              <a:gdLst/>
              <a:ahLst/>
              <a:cxnLst/>
              <a:rect r="r" b="b" t="t" l="l"/>
              <a:pathLst>
                <a:path h="812800" w="1096991">
                  <a:moveTo>
                    <a:pt x="0" y="0"/>
                  </a:moveTo>
                  <a:lnTo>
                    <a:pt x="1096991" y="0"/>
                  </a:lnTo>
                  <a:lnTo>
                    <a:pt x="1096991" y="812800"/>
                  </a:lnTo>
                  <a:lnTo>
                    <a:pt x="0" y="812800"/>
                  </a:lnTo>
                  <a:close/>
                </a:path>
              </a:pathLst>
            </a:custGeom>
            <a:blipFill>
              <a:blip r:embed="rId2"/>
              <a:stretch>
                <a:fillRect l="0" t="-23258" r="0" b="-34016"/>
              </a:stretch>
            </a:blipFill>
          </p:spPr>
        </p:sp>
      </p:grpSp>
      <p:grpSp>
        <p:nvGrpSpPr>
          <p:cNvPr name="Group 4" id="4"/>
          <p:cNvGrpSpPr/>
          <p:nvPr/>
        </p:nvGrpSpPr>
        <p:grpSpPr>
          <a:xfrm rot="0">
            <a:off x="11410378" y="5514746"/>
            <a:ext cx="6136187" cy="4546519"/>
            <a:chOff x="0" y="0"/>
            <a:chExt cx="1096992" cy="812800"/>
          </a:xfrm>
        </p:grpSpPr>
        <p:sp>
          <p:nvSpPr>
            <p:cNvPr name="Freeform 5" id="5"/>
            <p:cNvSpPr/>
            <p:nvPr/>
          </p:nvSpPr>
          <p:spPr>
            <a:xfrm flipH="false" flipV="false" rot="0">
              <a:off x="0" y="0"/>
              <a:ext cx="1096991" cy="812800"/>
            </a:xfrm>
            <a:custGeom>
              <a:avLst/>
              <a:gdLst/>
              <a:ahLst/>
              <a:cxnLst/>
              <a:rect r="r" b="b" t="t" l="l"/>
              <a:pathLst>
                <a:path h="812800" w="1096991">
                  <a:moveTo>
                    <a:pt x="0" y="0"/>
                  </a:moveTo>
                  <a:lnTo>
                    <a:pt x="1096991" y="0"/>
                  </a:lnTo>
                  <a:lnTo>
                    <a:pt x="1096991" y="812800"/>
                  </a:lnTo>
                  <a:lnTo>
                    <a:pt x="0" y="812800"/>
                  </a:lnTo>
                  <a:close/>
                </a:path>
              </a:pathLst>
            </a:custGeom>
            <a:blipFill>
              <a:blip r:embed="rId3"/>
              <a:stretch>
                <a:fillRect l="-4873" t="0" r="-4873" b="0"/>
              </a:stretch>
            </a:blipFill>
          </p:spPr>
        </p:sp>
      </p:grpSp>
      <p:sp>
        <p:nvSpPr>
          <p:cNvPr name="Freeform 6" id="6"/>
          <p:cNvSpPr/>
          <p:nvPr/>
        </p:nvSpPr>
        <p:spPr>
          <a:xfrm flipH="false" flipV="false" rot="0">
            <a:off x="-2217396" y="-2085644"/>
            <a:ext cx="4833547" cy="4833547"/>
          </a:xfrm>
          <a:custGeom>
            <a:avLst/>
            <a:gdLst/>
            <a:ahLst/>
            <a:cxnLst/>
            <a:rect r="r" b="b" t="t" l="l"/>
            <a:pathLst>
              <a:path h="4833547" w="4833547">
                <a:moveTo>
                  <a:pt x="0" y="0"/>
                </a:moveTo>
                <a:lnTo>
                  <a:pt x="4833547" y="0"/>
                </a:lnTo>
                <a:lnTo>
                  <a:pt x="4833547" y="4833546"/>
                </a:lnTo>
                <a:lnTo>
                  <a:pt x="0" y="483354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TextBox 7" id="7"/>
          <p:cNvSpPr txBox="true"/>
          <p:nvPr/>
        </p:nvSpPr>
        <p:spPr>
          <a:xfrm rot="0">
            <a:off x="1028700" y="495300"/>
            <a:ext cx="9269393" cy="4562475"/>
          </a:xfrm>
          <a:prstGeom prst="rect">
            <a:avLst/>
          </a:prstGeom>
        </p:spPr>
        <p:txBody>
          <a:bodyPr anchor="t" rtlCol="false" tIns="0" lIns="0" bIns="0" rIns="0">
            <a:spAutoFit/>
          </a:bodyPr>
          <a:lstStyle/>
          <a:p>
            <a:pPr algn="l" marL="0" indent="0" lvl="0">
              <a:lnSpc>
                <a:spcPts val="10199"/>
              </a:lnSpc>
            </a:pPr>
            <a:r>
              <a:rPr lang="en-US" b="true" sz="8499">
                <a:solidFill>
                  <a:srgbClr val="FFFFFF"/>
                </a:solidFill>
                <a:latin typeface="Pattanakarn Expanded Bold"/>
                <a:ea typeface="Pattanakarn Expanded Bold"/>
                <a:cs typeface="Pattanakarn Expanded Bold"/>
                <a:sym typeface="Pattanakarn Expanded Bold"/>
              </a:rPr>
              <a:t>Modelos de </a:t>
            </a:r>
          </a:p>
          <a:p>
            <a:pPr algn="l" marL="0" indent="0" lvl="0">
              <a:lnSpc>
                <a:spcPts val="10199"/>
              </a:lnSpc>
            </a:pPr>
            <a:r>
              <a:rPr lang="en-US" b="true" sz="8499">
                <a:solidFill>
                  <a:srgbClr val="FFFFFF"/>
                </a:solidFill>
                <a:latin typeface="Pattanakarn Expanded Bold"/>
                <a:ea typeface="Pattanakarn Expanded Bold"/>
                <a:cs typeface="Pattanakarn Expanded Bold"/>
                <a:sym typeface="Pattanakarn Expanded Bold"/>
              </a:rPr>
              <a:t>Detección de Rostros</a:t>
            </a:r>
          </a:p>
        </p:txBody>
      </p:sp>
      <p:grpSp>
        <p:nvGrpSpPr>
          <p:cNvPr name="Group 8" id="8"/>
          <p:cNvGrpSpPr/>
          <p:nvPr/>
        </p:nvGrpSpPr>
        <p:grpSpPr>
          <a:xfrm rot="0">
            <a:off x="1028700" y="6602263"/>
            <a:ext cx="9269393" cy="2656037"/>
            <a:chOff x="0" y="0"/>
            <a:chExt cx="12359190" cy="3541383"/>
          </a:xfrm>
        </p:grpSpPr>
        <p:sp>
          <p:nvSpPr>
            <p:cNvPr name="TextBox 9" id="9"/>
            <p:cNvSpPr txBox="true"/>
            <p:nvPr/>
          </p:nvSpPr>
          <p:spPr>
            <a:xfrm rot="0">
              <a:off x="0" y="871444"/>
              <a:ext cx="12359190" cy="638175"/>
            </a:xfrm>
            <a:prstGeom prst="rect">
              <a:avLst/>
            </a:prstGeom>
          </p:spPr>
          <p:txBody>
            <a:bodyPr anchor="t" rtlCol="false" tIns="0" lIns="0" bIns="0" rIns="0">
              <a:spAutoFit/>
            </a:bodyPr>
            <a:lstStyle/>
            <a:p>
              <a:pPr algn="l" marL="0" indent="0" lvl="0">
                <a:lnSpc>
                  <a:spcPts val="3900"/>
                </a:lnSpc>
              </a:pPr>
              <a:r>
                <a:rPr lang="en-US" sz="3000">
                  <a:solidFill>
                    <a:srgbClr val="FFFFFF"/>
                  </a:solidFill>
                  <a:latin typeface="Open Sans"/>
                  <a:ea typeface="Open Sans"/>
                  <a:cs typeface="Open Sans"/>
                  <a:sym typeface="Open Sans"/>
                </a:rPr>
                <a:t>MTCNN</a:t>
              </a:r>
            </a:p>
          </p:txBody>
        </p:sp>
        <p:sp>
          <p:nvSpPr>
            <p:cNvPr name="TextBox 10" id="10"/>
            <p:cNvSpPr txBox="true"/>
            <p:nvPr/>
          </p:nvSpPr>
          <p:spPr>
            <a:xfrm rot="0">
              <a:off x="0" y="1928816"/>
              <a:ext cx="12359190" cy="695325"/>
            </a:xfrm>
            <a:prstGeom prst="rect">
              <a:avLst/>
            </a:prstGeom>
          </p:spPr>
          <p:txBody>
            <a:bodyPr anchor="t" rtlCol="false" tIns="0" lIns="0" bIns="0" rIns="0">
              <a:spAutoFit/>
            </a:bodyPr>
            <a:lstStyle/>
            <a:p>
              <a:pPr algn="l" marL="0" indent="0" lvl="0">
                <a:lnSpc>
                  <a:spcPts val="4500"/>
                </a:lnSpc>
              </a:pPr>
              <a:r>
                <a:rPr lang="en-US" sz="3000">
                  <a:solidFill>
                    <a:srgbClr val="FFFFFF"/>
                  </a:solidFill>
                  <a:latin typeface="Open Sans"/>
                  <a:ea typeface="Open Sans"/>
                  <a:cs typeface="Open Sans"/>
                  <a:sym typeface="Open Sans"/>
                  <a:hlinkClick r:id="rId6" tooltip="https://docs.google.com/spreadsheets/d/1DUF2isFWsqVSYhbaACYtbgcLi_YjDqpE3GLQIVgkKQg/edit#gid=69851113"/>
                </a:rPr>
                <a:t>RetinaFace</a:t>
              </a:r>
            </a:p>
          </p:txBody>
        </p:sp>
        <p:sp>
          <p:nvSpPr>
            <p:cNvPr name="AutoShape 11" id="11"/>
            <p:cNvSpPr/>
            <p:nvPr/>
          </p:nvSpPr>
          <p:spPr>
            <a:xfrm>
              <a:off x="0" y="3522333"/>
              <a:ext cx="12359190" cy="0"/>
            </a:xfrm>
            <a:prstGeom prst="line">
              <a:avLst/>
            </a:prstGeom>
            <a:ln cap="rnd" w="38100">
              <a:solidFill>
                <a:srgbClr val="01E8B9"/>
              </a:solidFill>
              <a:prstDash val="solid"/>
              <a:headEnd type="none" len="sm" w="sm"/>
              <a:tailEnd type="none" len="sm" w="sm"/>
            </a:ln>
          </p:spPr>
        </p:sp>
        <p:sp>
          <p:nvSpPr>
            <p:cNvPr name="AutoShape 12" id="12"/>
            <p:cNvSpPr/>
            <p:nvPr/>
          </p:nvSpPr>
          <p:spPr>
            <a:xfrm>
              <a:off x="0" y="19050"/>
              <a:ext cx="12359190" cy="0"/>
            </a:xfrm>
            <a:prstGeom prst="line">
              <a:avLst/>
            </a:prstGeom>
            <a:ln cap="rnd" w="38100">
              <a:solidFill>
                <a:srgbClr val="01E8B9"/>
              </a:solidFill>
              <a:prstDash val="solid"/>
              <a:headEnd type="none" len="sm" w="sm"/>
              <a:tailEnd type="none" len="sm" w="sm"/>
            </a:ln>
          </p:spPr>
        </p:sp>
      </p:gr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11132C">
                <a:alpha val="100000"/>
              </a:srgbClr>
            </a:gs>
            <a:gs pos="100000">
              <a:srgbClr val="03205C">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grpSp>
        <p:nvGrpSpPr>
          <p:cNvPr name="Group 2" id="2"/>
          <p:cNvGrpSpPr/>
          <p:nvPr/>
        </p:nvGrpSpPr>
        <p:grpSpPr>
          <a:xfrm rot="0">
            <a:off x="9989903" y="2075515"/>
            <a:ext cx="7213930" cy="6262359"/>
            <a:chOff x="0" y="0"/>
            <a:chExt cx="1813132" cy="1573967"/>
          </a:xfrm>
        </p:grpSpPr>
        <p:sp>
          <p:nvSpPr>
            <p:cNvPr name="Freeform 3" id="3"/>
            <p:cNvSpPr/>
            <p:nvPr/>
          </p:nvSpPr>
          <p:spPr>
            <a:xfrm flipH="false" flipV="false" rot="0">
              <a:off x="0" y="0"/>
              <a:ext cx="1813132" cy="1573967"/>
            </a:xfrm>
            <a:custGeom>
              <a:avLst/>
              <a:gdLst/>
              <a:ahLst/>
              <a:cxnLst/>
              <a:rect r="r" b="b" t="t" l="l"/>
              <a:pathLst>
                <a:path h="1573967" w="1813132">
                  <a:moveTo>
                    <a:pt x="5366" y="0"/>
                  </a:moveTo>
                  <a:lnTo>
                    <a:pt x="1807766" y="0"/>
                  </a:lnTo>
                  <a:cubicBezTo>
                    <a:pt x="1809189" y="0"/>
                    <a:pt x="1810554" y="565"/>
                    <a:pt x="1811561" y="1572"/>
                  </a:cubicBezTo>
                  <a:cubicBezTo>
                    <a:pt x="1812567" y="2578"/>
                    <a:pt x="1813132" y="3943"/>
                    <a:pt x="1813132" y="5366"/>
                  </a:cubicBezTo>
                  <a:lnTo>
                    <a:pt x="1813132" y="1568601"/>
                  </a:lnTo>
                  <a:cubicBezTo>
                    <a:pt x="1813132" y="1571564"/>
                    <a:pt x="1810730" y="1573967"/>
                    <a:pt x="1807766" y="1573967"/>
                  </a:cubicBezTo>
                  <a:lnTo>
                    <a:pt x="5366" y="1573967"/>
                  </a:lnTo>
                  <a:cubicBezTo>
                    <a:pt x="2402" y="1573967"/>
                    <a:pt x="0" y="1571564"/>
                    <a:pt x="0" y="1568601"/>
                  </a:cubicBezTo>
                  <a:lnTo>
                    <a:pt x="0" y="5366"/>
                  </a:lnTo>
                  <a:cubicBezTo>
                    <a:pt x="0" y="2402"/>
                    <a:pt x="2402" y="0"/>
                    <a:pt x="5366" y="0"/>
                  </a:cubicBezTo>
                  <a:close/>
                </a:path>
              </a:pathLst>
            </a:custGeom>
            <a:solidFill>
              <a:srgbClr val="000000">
                <a:alpha val="0"/>
              </a:srgbClr>
            </a:solidFill>
            <a:ln w="28575" cap="sq">
              <a:solidFill>
                <a:srgbClr val="FFFFFF"/>
              </a:solidFill>
              <a:prstDash val="solid"/>
              <a:miter/>
            </a:ln>
          </p:spPr>
        </p:sp>
        <p:sp>
          <p:nvSpPr>
            <p:cNvPr name="TextBox 4" id="4"/>
            <p:cNvSpPr txBox="true"/>
            <p:nvPr/>
          </p:nvSpPr>
          <p:spPr>
            <a:xfrm>
              <a:off x="0" y="-95250"/>
              <a:ext cx="1813132" cy="1669217"/>
            </a:xfrm>
            <a:prstGeom prst="rect">
              <a:avLst/>
            </a:prstGeom>
          </p:spPr>
          <p:txBody>
            <a:bodyPr anchor="ctr" rtlCol="false" tIns="50800" lIns="50800" bIns="50800" rIns="50800"/>
            <a:lstStyle/>
            <a:p>
              <a:pPr algn="l" marL="0" indent="0" lvl="0">
                <a:lnSpc>
                  <a:spcPts val="2898"/>
                </a:lnSpc>
                <a:spcBef>
                  <a:spcPct val="0"/>
                </a:spcBef>
              </a:pPr>
            </a:p>
          </p:txBody>
        </p:sp>
      </p:grpSp>
      <p:grpSp>
        <p:nvGrpSpPr>
          <p:cNvPr name="Group 5" id="5"/>
          <p:cNvGrpSpPr/>
          <p:nvPr/>
        </p:nvGrpSpPr>
        <p:grpSpPr>
          <a:xfrm rot="0">
            <a:off x="9153525" y="1370769"/>
            <a:ext cx="7282878" cy="6430756"/>
            <a:chOff x="0" y="0"/>
            <a:chExt cx="1830461" cy="1616291"/>
          </a:xfrm>
        </p:grpSpPr>
        <p:sp>
          <p:nvSpPr>
            <p:cNvPr name="Freeform 6" id="6"/>
            <p:cNvSpPr/>
            <p:nvPr/>
          </p:nvSpPr>
          <p:spPr>
            <a:xfrm flipH="false" flipV="false" rot="0">
              <a:off x="0" y="0"/>
              <a:ext cx="1830461" cy="1616291"/>
            </a:xfrm>
            <a:custGeom>
              <a:avLst/>
              <a:gdLst/>
              <a:ahLst/>
              <a:cxnLst/>
              <a:rect r="r" b="b" t="t" l="l"/>
              <a:pathLst>
                <a:path h="1616291" w="1830461">
                  <a:moveTo>
                    <a:pt x="9567" y="0"/>
                  </a:moveTo>
                  <a:lnTo>
                    <a:pt x="1820894" y="0"/>
                  </a:lnTo>
                  <a:cubicBezTo>
                    <a:pt x="1823432" y="0"/>
                    <a:pt x="1825865" y="1008"/>
                    <a:pt x="1827659" y="2802"/>
                  </a:cubicBezTo>
                  <a:cubicBezTo>
                    <a:pt x="1829453" y="4596"/>
                    <a:pt x="1830461" y="7030"/>
                    <a:pt x="1830461" y="9567"/>
                  </a:cubicBezTo>
                  <a:lnTo>
                    <a:pt x="1830461" y="1606724"/>
                  </a:lnTo>
                  <a:cubicBezTo>
                    <a:pt x="1830461" y="1609261"/>
                    <a:pt x="1829453" y="1611695"/>
                    <a:pt x="1827659" y="1613489"/>
                  </a:cubicBezTo>
                  <a:cubicBezTo>
                    <a:pt x="1825865" y="1615283"/>
                    <a:pt x="1823432" y="1616291"/>
                    <a:pt x="1820894" y="1616291"/>
                  </a:cubicBezTo>
                  <a:lnTo>
                    <a:pt x="9567" y="1616291"/>
                  </a:lnTo>
                  <a:cubicBezTo>
                    <a:pt x="7030" y="1616291"/>
                    <a:pt x="4596" y="1615283"/>
                    <a:pt x="2802" y="1613489"/>
                  </a:cubicBezTo>
                  <a:cubicBezTo>
                    <a:pt x="1008" y="1611695"/>
                    <a:pt x="0" y="1609261"/>
                    <a:pt x="0" y="1606724"/>
                  </a:cubicBezTo>
                  <a:lnTo>
                    <a:pt x="0" y="9567"/>
                  </a:lnTo>
                  <a:cubicBezTo>
                    <a:pt x="0" y="7030"/>
                    <a:pt x="1008" y="4596"/>
                    <a:pt x="2802" y="2802"/>
                  </a:cubicBezTo>
                  <a:cubicBezTo>
                    <a:pt x="4596" y="1008"/>
                    <a:pt x="7030" y="0"/>
                    <a:pt x="9567" y="0"/>
                  </a:cubicBezTo>
                  <a:close/>
                </a:path>
              </a:pathLst>
            </a:custGeom>
            <a:solidFill>
              <a:srgbClr val="000000">
                <a:alpha val="0"/>
              </a:srgbClr>
            </a:solidFill>
            <a:ln w="123825" cap="sq">
              <a:gradFill>
                <a:gsLst>
                  <a:gs pos="0">
                    <a:srgbClr val="00F6B7">
                      <a:alpha val="100000"/>
                    </a:srgbClr>
                  </a:gs>
                  <a:gs pos="100000">
                    <a:srgbClr val="057FC0">
                      <a:alpha val="100000"/>
                    </a:srgbClr>
                  </a:gs>
                </a:gsLst>
                <a:lin ang="5400000"/>
              </a:gradFill>
              <a:prstDash val="solid"/>
              <a:miter/>
            </a:ln>
          </p:spPr>
        </p:sp>
        <p:sp>
          <p:nvSpPr>
            <p:cNvPr name="TextBox 7" id="7"/>
            <p:cNvSpPr txBox="true"/>
            <p:nvPr/>
          </p:nvSpPr>
          <p:spPr>
            <a:xfrm>
              <a:off x="0" y="-95250"/>
              <a:ext cx="1830461" cy="1711541"/>
            </a:xfrm>
            <a:prstGeom prst="rect">
              <a:avLst/>
            </a:prstGeom>
          </p:spPr>
          <p:txBody>
            <a:bodyPr anchor="ctr" rtlCol="false" tIns="50800" lIns="50800" bIns="50800" rIns="50800"/>
            <a:lstStyle/>
            <a:p>
              <a:pPr algn="l" marL="0" indent="0" lvl="0">
                <a:lnSpc>
                  <a:spcPts val="2898"/>
                </a:lnSpc>
                <a:spcBef>
                  <a:spcPct val="0"/>
                </a:spcBef>
              </a:pPr>
            </a:p>
          </p:txBody>
        </p:sp>
      </p:grpSp>
      <p:grpSp>
        <p:nvGrpSpPr>
          <p:cNvPr name="Group 8" id="8"/>
          <p:cNvGrpSpPr/>
          <p:nvPr/>
        </p:nvGrpSpPr>
        <p:grpSpPr>
          <a:xfrm rot="0">
            <a:off x="9432633" y="1643881"/>
            <a:ext cx="7528069" cy="6416849"/>
            <a:chOff x="0" y="0"/>
            <a:chExt cx="1456401" cy="1241422"/>
          </a:xfrm>
        </p:grpSpPr>
        <p:sp>
          <p:nvSpPr>
            <p:cNvPr name="Freeform 9" id="9"/>
            <p:cNvSpPr/>
            <p:nvPr/>
          </p:nvSpPr>
          <p:spPr>
            <a:xfrm flipH="false" flipV="false" rot="0">
              <a:off x="0" y="0"/>
              <a:ext cx="1456401" cy="1241422"/>
            </a:xfrm>
            <a:custGeom>
              <a:avLst/>
              <a:gdLst/>
              <a:ahLst/>
              <a:cxnLst/>
              <a:rect r="r" b="b" t="t" l="l"/>
              <a:pathLst>
                <a:path h="1241422" w="1456401">
                  <a:moveTo>
                    <a:pt x="0" y="0"/>
                  </a:moveTo>
                  <a:lnTo>
                    <a:pt x="1456401" y="0"/>
                  </a:lnTo>
                  <a:lnTo>
                    <a:pt x="1456401" y="1241422"/>
                  </a:lnTo>
                  <a:lnTo>
                    <a:pt x="0" y="1241422"/>
                  </a:lnTo>
                  <a:close/>
                </a:path>
              </a:pathLst>
            </a:custGeom>
            <a:blipFill>
              <a:blip r:embed="rId2"/>
              <a:stretch>
                <a:fillRect l="-13969" t="0" r="-13969" b="0"/>
              </a:stretch>
            </a:blipFill>
          </p:spPr>
        </p:sp>
      </p:grpSp>
      <p:sp>
        <p:nvSpPr>
          <p:cNvPr name="Freeform 10" id="10"/>
          <p:cNvSpPr/>
          <p:nvPr/>
        </p:nvSpPr>
        <p:spPr>
          <a:xfrm flipH="false" flipV="false" rot="0">
            <a:off x="13577818" y="9716836"/>
            <a:ext cx="3840505" cy="733187"/>
          </a:xfrm>
          <a:custGeom>
            <a:avLst/>
            <a:gdLst/>
            <a:ahLst/>
            <a:cxnLst/>
            <a:rect r="r" b="b" t="t" l="l"/>
            <a:pathLst>
              <a:path h="733187" w="3840505">
                <a:moveTo>
                  <a:pt x="0" y="0"/>
                </a:moveTo>
                <a:lnTo>
                  <a:pt x="3840505" y="0"/>
                </a:lnTo>
                <a:lnTo>
                  <a:pt x="3840505" y="733187"/>
                </a:lnTo>
                <a:lnTo>
                  <a:pt x="0" y="73318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11" id="11"/>
          <p:cNvSpPr/>
          <p:nvPr/>
        </p:nvSpPr>
        <p:spPr>
          <a:xfrm flipH="false" flipV="false" rot="0">
            <a:off x="917113" y="-232274"/>
            <a:ext cx="3840505" cy="733187"/>
          </a:xfrm>
          <a:custGeom>
            <a:avLst/>
            <a:gdLst/>
            <a:ahLst/>
            <a:cxnLst/>
            <a:rect r="r" b="b" t="t" l="l"/>
            <a:pathLst>
              <a:path h="733187" w="3840505">
                <a:moveTo>
                  <a:pt x="0" y="0"/>
                </a:moveTo>
                <a:lnTo>
                  <a:pt x="3840505" y="0"/>
                </a:lnTo>
                <a:lnTo>
                  <a:pt x="3840505" y="733188"/>
                </a:lnTo>
                <a:lnTo>
                  <a:pt x="0" y="73318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TextBox 12" id="12"/>
          <p:cNvSpPr txBox="true"/>
          <p:nvPr/>
        </p:nvSpPr>
        <p:spPr>
          <a:xfrm rot="0">
            <a:off x="1252781" y="1061054"/>
            <a:ext cx="6372605" cy="1808240"/>
          </a:xfrm>
          <a:prstGeom prst="rect">
            <a:avLst/>
          </a:prstGeom>
        </p:spPr>
        <p:txBody>
          <a:bodyPr anchor="t" rtlCol="false" tIns="0" lIns="0" bIns="0" rIns="0">
            <a:spAutoFit/>
          </a:bodyPr>
          <a:lstStyle/>
          <a:p>
            <a:pPr algn="l" marL="0" indent="0" lvl="0">
              <a:lnSpc>
                <a:spcPts val="6106"/>
              </a:lnSpc>
              <a:spcBef>
                <a:spcPct val="0"/>
              </a:spcBef>
            </a:pPr>
            <a:r>
              <a:rPr lang="en-US" sz="4362">
                <a:solidFill>
                  <a:srgbClr val="FFFFFF"/>
                </a:solidFill>
                <a:latin typeface="Pattanakarn Expanded"/>
                <a:ea typeface="Pattanakarn Expanded"/>
                <a:cs typeface="Pattanakarn Expanded"/>
                <a:sym typeface="Pattanakarn Expanded"/>
              </a:rPr>
              <a:t>¿Qué es RenitaFace?</a:t>
            </a:r>
          </a:p>
        </p:txBody>
      </p:sp>
      <p:sp>
        <p:nvSpPr>
          <p:cNvPr name="TextBox 13" id="13"/>
          <p:cNvSpPr txBox="true"/>
          <p:nvPr/>
        </p:nvSpPr>
        <p:spPr>
          <a:xfrm rot="0">
            <a:off x="1252781" y="3031219"/>
            <a:ext cx="7009673" cy="1821086"/>
          </a:xfrm>
          <a:prstGeom prst="rect">
            <a:avLst/>
          </a:prstGeom>
        </p:spPr>
        <p:txBody>
          <a:bodyPr anchor="t" rtlCol="false" tIns="0" lIns="0" bIns="0" rIns="0">
            <a:spAutoFit/>
          </a:bodyPr>
          <a:lstStyle/>
          <a:p>
            <a:pPr algn="l" marL="0" indent="0" lvl="0">
              <a:lnSpc>
                <a:spcPts val="2937"/>
              </a:lnSpc>
              <a:spcBef>
                <a:spcPct val="0"/>
              </a:spcBef>
            </a:pPr>
            <a:r>
              <a:rPr lang="en-US" sz="2098" spc="88">
                <a:solidFill>
                  <a:srgbClr val="FFFFFF"/>
                </a:solidFill>
                <a:latin typeface="Montserrat"/>
                <a:ea typeface="Montserrat"/>
                <a:cs typeface="Montserrat"/>
                <a:sym typeface="Montserrat"/>
              </a:rPr>
              <a:t>RetinaFace es un detect</a:t>
            </a:r>
            <a:r>
              <a:rPr lang="en-US" sz="2098" spc="88" strike="noStrike" u="none">
                <a:solidFill>
                  <a:srgbClr val="FFFFFF"/>
                </a:solidFill>
                <a:latin typeface="Montserrat"/>
                <a:ea typeface="Montserrat"/>
                <a:cs typeface="Montserrat"/>
                <a:sym typeface="Montserrat"/>
              </a:rPr>
              <a:t>or de rostros avanzado desarrollado por InsightFace, basado en un enfoque single-shot y multiescala que extiende el concepto de detección de objetos al plano facial</a:t>
            </a:r>
          </a:p>
        </p:txBody>
      </p:sp>
      <p:sp>
        <p:nvSpPr>
          <p:cNvPr name="TextBox 14" id="14"/>
          <p:cNvSpPr txBox="true"/>
          <p:nvPr/>
        </p:nvSpPr>
        <p:spPr>
          <a:xfrm rot="0">
            <a:off x="1252781" y="5509530"/>
            <a:ext cx="4945318" cy="1365195"/>
          </a:xfrm>
          <a:prstGeom prst="rect">
            <a:avLst/>
          </a:prstGeom>
        </p:spPr>
        <p:txBody>
          <a:bodyPr anchor="t" rtlCol="false" tIns="0" lIns="0" bIns="0" rIns="0">
            <a:spAutoFit/>
          </a:bodyPr>
          <a:lstStyle/>
          <a:p>
            <a:pPr algn="l">
              <a:lnSpc>
                <a:spcPts val="4628"/>
              </a:lnSpc>
            </a:pPr>
            <a:r>
              <a:rPr lang="en-US" sz="3306">
                <a:solidFill>
                  <a:srgbClr val="01E8B9"/>
                </a:solidFill>
                <a:latin typeface="Pattanakarn Expanded"/>
                <a:ea typeface="Pattanakarn Expanded"/>
                <a:cs typeface="Pattanakarn Expanded"/>
                <a:sym typeface="Pattanakarn Expanded"/>
              </a:rPr>
              <a:t>¿Cómo funciona? </a:t>
            </a:r>
          </a:p>
          <a:p>
            <a:pPr algn="l" marL="0" indent="0" lvl="0">
              <a:lnSpc>
                <a:spcPts val="4628"/>
              </a:lnSpc>
              <a:spcBef>
                <a:spcPct val="0"/>
              </a:spcBef>
            </a:pPr>
          </a:p>
        </p:txBody>
      </p:sp>
      <p:sp>
        <p:nvSpPr>
          <p:cNvPr name="TextBox 15" id="15"/>
          <p:cNvSpPr txBox="true"/>
          <p:nvPr/>
        </p:nvSpPr>
        <p:spPr>
          <a:xfrm rot="0">
            <a:off x="1252781" y="6606901"/>
            <a:ext cx="7009673" cy="2188344"/>
          </a:xfrm>
          <a:prstGeom prst="rect">
            <a:avLst/>
          </a:prstGeom>
        </p:spPr>
        <p:txBody>
          <a:bodyPr anchor="t" rtlCol="false" tIns="0" lIns="0" bIns="0" rIns="0">
            <a:spAutoFit/>
          </a:bodyPr>
          <a:lstStyle/>
          <a:p>
            <a:pPr algn="l" marL="0" indent="0" lvl="0">
              <a:lnSpc>
                <a:spcPts val="2937"/>
              </a:lnSpc>
              <a:spcBef>
                <a:spcPct val="0"/>
              </a:spcBef>
            </a:pPr>
            <a:r>
              <a:rPr lang="en-US" sz="2098" spc="88">
                <a:solidFill>
                  <a:srgbClr val="FFFFFF"/>
                </a:solidFill>
                <a:latin typeface="Montserrat"/>
                <a:ea typeface="Montserrat"/>
                <a:cs typeface="Montserrat"/>
                <a:sym typeface="Montserrat"/>
              </a:rPr>
              <a:t>Mediante la reconstrucción tridimensional (3D) a partir de una imagen 2D por medio de una malla 3D del rostro que usa un número fijo de vértices en una topología triangular, haciendo que cada vértice representa un punto específico del rostro con coordenadas (x, y, z). </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3205C">
                <a:alpha val="100000"/>
              </a:srgbClr>
            </a:gs>
            <a:gs pos="100000">
              <a:srgbClr val="11132C">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grpSp>
        <p:nvGrpSpPr>
          <p:cNvPr name="Group 2" id="2"/>
          <p:cNvGrpSpPr/>
          <p:nvPr/>
        </p:nvGrpSpPr>
        <p:grpSpPr>
          <a:xfrm rot="0">
            <a:off x="1978004" y="2707776"/>
            <a:ext cx="4330434" cy="5436013"/>
            <a:chOff x="0" y="0"/>
            <a:chExt cx="11315432" cy="14204313"/>
          </a:xfrm>
        </p:grpSpPr>
        <p:sp>
          <p:nvSpPr>
            <p:cNvPr name="Freeform 3" id="3"/>
            <p:cNvSpPr/>
            <p:nvPr/>
          </p:nvSpPr>
          <p:spPr>
            <a:xfrm flipH="false" flipV="false" rot="0">
              <a:off x="0" y="0"/>
              <a:ext cx="11315559" cy="14204440"/>
            </a:xfrm>
            <a:custGeom>
              <a:avLst/>
              <a:gdLst/>
              <a:ahLst/>
              <a:cxnLst/>
              <a:rect r="r" b="b" t="t" l="l"/>
              <a:pathLst>
                <a:path h="14204440" w="11315559">
                  <a:moveTo>
                    <a:pt x="9434269" y="0"/>
                  </a:moveTo>
                  <a:lnTo>
                    <a:pt x="0" y="0"/>
                  </a:lnTo>
                  <a:lnTo>
                    <a:pt x="0" y="12355886"/>
                  </a:lnTo>
                  <a:cubicBezTo>
                    <a:pt x="0" y="13412595"/>
                    <a:pt x="791845" y="14204440"/>
                    <a:pt x="1765046" y="14204440"/>
                  </a:cubicBezTo>
                  <a:lnTo>
                    <a:pt x="11315559" y="14204440"/>
                  </a:lnTo>
                  <a:lnTo>
                    <a:pt x="11315559" y="1848901"/>
                  </a:lnTo>
                  <a:cubicBezTo>
                    <a:pt x="11315432" y="791845"/>
                    <a:pt x="10523713" y="0"/>
                    <a:pt x="9434269" y="0"/>
                  </a:cubicBezTo>
                  <a:close/>
                  <a:moveTo>
                    <a:pt x="11188432" y="14077313"/>
                  </a:moveTo>
                  <a:lnTo>
                    <a:pt x="1765046" y="14077313"/>
                  </a:lnTo>
                  <a:cubicBezTo>
                    <a:pt x="861822" y="14077313"/>
                    <a:pt x="127000" y="13342491"/>
                    <a:pt x="127000" y="12355886"/>
                  </a:cubicBezTo>
                  <a:lnTo>
                    <a:pt x="127000" y="127000"/>
                  </a:lnTo>
                  <a:lnTo>
                    <a:pt x="9434269" y="127000"/>
                  </a:lnTo>
                  <a:cubicBezTo>
                    <a:pt x="10453736" y="127000"/>
                    <a:pt x="11188559" y="861822"/>
                    <a:pt x="11188559" y="1848901"/>
                  </a:cubicBezTo>
                  <a:lnTo>
                    <a:pt x="11188559" y="14077313"/>
                  </a:lnTo>
                  <a:close/>
                </a:path>
              </a:pathLst>
            </a:custGeom>
            <a:gradFill rotWithShape="true">
              <a:gsLst>
                <a:gs pos="0">
                  <a:srgbClr val="00F6B7">
                    <a:alpha val="100000"/>
                  </a:srgbClr>
                </a:gs>
                <a:gs pos="100000">
                  <a:srgbClr val="057FC0">
                    <a:alpha val="100000"/>
                  </a:srgbClr>
                </a:gs>
              </a:gsLst>
              <a:lin ang="5400000"/>
            </a:gradFill>
          </p:spPr>
        </p:sp>
      </p:grpSp>
      <p:grpSp>
        <p:nvGrpSpPr>
          <p:cNvPr name="Group 4" id="4"/>
          <p:cNvGrpSpPr/>
          <p:nvPr/>
        </p:nvGrpSpPr>
        <p:grpSpPr>
          <a:xfrm rot="0">
            <a:off x="6645337" y="2746767"/>
            <a:ext cx="4330434" cy="5397021"/>
            <a:chOff x="0" y="0"/>
            <a:chExt cx="11315432" cy="14102428"/>
          </a:xfrm>
        </p:grpSpPr>
        <p:sp>
          <p:nvSpPr>
            <p:cNvPr name="Freeform 5" id="5"/>
            <p:cNvSpPr/>
            <p:nvPr/>
          </p:nvSpPr>
          <p:spPr>
            <a:xfrm flipH="false" flipV="false" rot="0">
              <a:off x="0" y="0"/>
              <a:ext cx="11315559" cy="14102555"/>
            </a:xfrm>
            <a:custGeom>
              <a:avLst/>
              <a:gdLst/>
              <a:ahLst/>
              <a:cxnLst/>
              <a:rect r="r" b="b" t="t" l="l"/>
              <a:pathLst>
                <a:path h="14102555" w="11315559">
                  <a:moveTo>
                    <a:pt x="9434269" y="0"/>
                  </a:moveTo>
                  <a:lnTo>
                    <a:pt x="0" y="0"/>
                  </a:lnTo>
                  <a:lnTo>
                    <a:pt x="0" y="12255084"/>
                  </a:lnTo>
                  <a:cubicBezTo>
                    <a:pt x="0" y="13310710"/>
                    <a:pt x="791845" y="14102555"/>
                    <a:pt x="1765046" y="14102555"/>
                  </a:cubicBezTo>
                  <a:lnTo>
                    <a:pt x="11315559" y="14102555"/>
                  </a:lnTo>
                  <a:lnTo>
                    <a:pt x="11315559" y="1847813"/>
                  </a:lnTo>
                  <a:cubicBezTo>
                    <a:pt x="11315432" y="791845"/>
                    <a:pt x="10523713" y="0"/>
                    <a:pt x="9434269" y="0"/>
                  </a:cubicBezTo>
                  <a:close/>
                  <a:moveTo>
                    <a:pt x="11188432" y="13975428"/>
                  </a:moveTo>
                  <a:lnTo>
                    <a:pt x="1765046" y="13975428"/>
                  </a:lnTo>
                  <a:cubicBezTo>
                    <a:pt x="861822" y="13975428"/>
                    <a:pt x="127000" y="13240606"/>
                    <a:pt x="127000" y="12255084"/>
                  </a:cubicBezTo>
                  <a:lnTo>
                    <a:pt x="127000" y="127000"/>
                  </a:lnTo>
                  <a:lnTo>
                    <a:pt x="9434269" y="127000"/>
                  </a:lnTo>
                  <a:cubicBezTo>
                    <a:pt x="10453736" y="127000"/>
                    <a:pt x="11188559" y="861822"/>
                    <a:pt x="11188559" y="1847813"/>
                  </a:cubicBezTo>
                  <a:lnTo>
                    <a:pt x="11188559" y="13975428"/>
                  </a:lnTo>
                  <a:close/>
                </a:path>
              </a:pathLst>
            </a:custGeom>
            <a:gradFill rotWithShape="true">
              <a:gsLst>
                <a:gs pos="0">
                  <a:srgbClr val="00F6B7">
                    <a:alpha val="100000"/>
                  </a:srgbClr>
                </a:gs>
                <a:gs pos="100000">
                  <a:srgbClr val="057FC0">
                    <a:alpha val="100000"/>
                  </a:srgbClr>
                </a:gs>
              </a:gsLst>
              <a:lin ang="5400000"/>
            </a:gradFill>
          </p:spPr>
        </p:sp>
      </p:grpSp>
      <p:sp>
        <p:nvSpPr>
          <p:cNvPr name="Freeform 6" id="6"/>
          <p:cNvSpPr/>
          <p:nvPr/>
        </p:nvSpPr>
        <p:spPr>
          <a:xfrm flipH="false" flipV="false" rot="0">
            <a:off x="16896625" y="-1067519"/>
            <a:ext cx="2354780" cy="2354780"/>
          </a:xfrm>
          <a:custGeom>
            <a:avLst/>
            <a:gdLst/>
            <a:ahLst/>
            <a:cxnLst/>
            <a:rect r="r" b="b" t="t" l="l"/>
            <a:pathLst>
              <a:path h="2354780" w="2354780">
                <a:moveTo>
                  <a:pt x="0" y="0"/>
                </a:moveTo>
                <a:lnTo>
                  <a:pt x="2354779" y="0"/>
                </a:lnTo>
                <a:lnTo>
                  <a:pt x="2354779" y="2354780"/>
                </a:lnTo>
                <a:lnTo>
                  <a:pt x="0" y="235478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7" id="7"/>
          <p:cNvSpPr/>
          <p:nvPr/>
        </p:nvSpPr>
        <p:spPr>
          <a:xfrm flipH="false" flipV="false" rot="0">
            <a:off x="16599451" y="8489958"/>
            <a:ext cx="2949126" cy="2949126"/>
          </a:xfrm>
          <a:custGeom>
            <a:avLst/>
            <a:gdLst/>
            <a:ahLst/>
            <a:cxnLst/>
            <a:rect r="r" b="b" t="t" l="l"/>
            <a:pathLst>
              <a:path h="2949126" w="2949126">
                <a:moveTo>
                  <a:pt x="0" y="0"/>
                </a:moveTo>
                <a:lnTo>
                  <a:pt x="2949127" y="0"/>
                </a:lnTo>
                <a:lnTo>
                  <a:pt x="2949127" y="2949126"/>
                </a:lnTo>
                <a:lnTo>
                  <a:pt x="0" y="294912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8" id="8"/>
          <p:cNvSpPr/>
          <p:nvPr/>
        </p:nvSpPr>
        <p:spPr>
          <a:xfrm flipH="false" flipV="false" rot="0">
            <a:off x="1121253" y="1094339"/>
            <a:ext cx="692304" cy="692304"/>
          </a:xfrm>
          <a:custGeom>
            <a:avLst/>
            <a:gdLst/>
            <a:ahLst/>
            <a:cxnLst/>
            <a:rect r="r" b="b" t="t" l="l"/>
            <a:pathLst>
              <a:path h="692304" w="692304">
                <a:moveTo>
                  <a:pt x="0" y="0"/>
                </a:moveTo>
                <a:lnTo>
                  <a:pt x="692303" y="0"/>
                </a:lnTo>
                <a:lnTo>
                  <a:pt x="692303" y="692304"/>
                </a:lnTo>
                <a:lnTo>
                  <a:pt x="0" y="69230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9" id="9"/>
          <p:cNvSpPr/>
          <p:nvPr/>
        </p:nvSpPr>
        <p:spPr>
          <a:xfrm flipH="false" flipV="false" rot="0">
            <a:off x="-1230953" y="8230128"/>
            <a:ext cx="3208957" cy="3208957"/>
          </a:xfrm>
          <a:custGeom>
            <a:avLst/>
            <a:gdLst/>
            <a:ahLst/>
            <a:cxnLst/>
            <a:rect r="r" b="b" t="t" l="l"/>
            <a:pathLst>
              <a:path h="3208957" w="3208957">
                <a:moveTo>
                  <a:pt x="0" y="0"/>
                </a:moveTo>
                <a:lnTo>
                  <a:pt x="3208957" y="0"/>
                </a:lnTo>
                <a:lnTo>
                  <a:pt x="3208957" y="3208956"/>
                </a:lnTo>
                <a:lnTo>
                  <a:pt x="0" y="320895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grpSp>
        <p:nvGrpSpPr>
          <p:cNvPr name="Group 10" id="10"/>
          <p:cNvGrpSpPr/>
          <p:nvPr/>
        </p:nvGrpSpPr>
        <p:grpSpPr>
          <a:xfrm rot="0">
            <a:off x="11671095" y="2772450"/>
            <a:ext cx="4330434" cy="5397021"/>
            <a:chOff x="0" y="0"/>
            <a:chExt cx="11315432" cy="14102428"/>
          </a:xfrm>
        </p:grpSpPr>
        <p:sp>
          <p:nvSpPr>
            <p:cNvPr name="Freeform 11" id="11"/>
            <p:cNvSpPr/>
            <p:nvPr/>
          </p:nvSpPr>
          <p:spPr>
            <a:xfrm flipH="false" flipV="false" rot="0">
              <a:off x="0" y="0"/>
              <a:ext cx="11315559" cy="14102555"/>
            </a:xfrm>
            <a:custGeom>
              <a:avLst/>
              <a:gdLst/>
              <a:ahLst/>
              <a:cxnLst/>
              <a:rect r="r" b="b" t="t" l="l"/>
              <a:pathLst>
                <a:path h="14102555" w="11315559">
                  <a:moveTo>
                    <a:pt x="9434269" y="0"/>
                  </a:moveTo>
                  <a:lnTo>
                    <a:pt x="0" y="0"/>
                  </a:lnTo>
                  <a:lnTo>
                    <a:pt x="0" y="12255084"/>
                  </a:lnTo>
                  <a:cubicBezTo>
                    <a:pt x="0" y="13310710"/>
                    <a:pt x="791845" y="14102555"/>
                    <a:pt x="1765046" y="14102555"/>
                  </a:cubicBezTo>
                  <a:lnTo>
                    <a:pt x="11315559" y="14102555"/>
                  </a:lnTo>
                  <a:lnTo>
                    <a:pt x="11315559" y="1847813"/>
                  </a:lnTo>
                  <a:cubicBezTo>
                    <a:pt x="11315432" y="791845"/>
                    <a:pt x="10523713" y="0"/>
                    <a:pt x="9434269" y="0"/>
                  </a:cubicBezTo>
                  <a:close/>
                  <a:moveTo>
                    <a:pt x="11188432" y="13975428"/>
                  </a:moveTo>
                  <a:lnTo>
                    <a:pt x="1765046" y="13975428"/>
                  </a:lnTo>
                  <a:cubicBezTo>
                    <a:pt x="861822" y="13975428"/>
                    <a:pt x="127000" y="13240606"/>
                    <a:pt x="127000" y="12255084"/>
                  </a:cubicBezTo>
                  <a:lnTo>
                    <a:pt x="127000" y="127000"/>
                  </a:lnTo>
                  <a:lnTo>
                    <a:pt x="9434269" y="127000"/>
                  </a:lnTo>
                  <a:cubicBezTo>
                    <a:pt x="10453736" y="127000"/>
                    <a:pt x="11188559" y="861822"/>
                    <a:pt x="11188559" y="1847813"/>
                  </a:cubicBezTo>
                  <a:lnTo>
                    <a:pt x="11188559" y="13975428"/>
                  </a:lnTo>
                  <a:close/>
                </a:path>
              </a:pathLst>
            </a:custGeom>
            <a:gradFill rotWithShape="true">
              <a:gsLst>
                <a:gs pos="0">
                  <a:srgbClr val="00F6B7">
                    <a:alpha val="100000"/>
                  </a:srgbClr>
                </a:gs>
                <a:gs pos="100000">
                  <a:srgbClr val="057FC0">
                    <a:alpha val="100000"/>
                  </a:srgbClr>
                </a:gs>
              </a:gsLst>
              <a:lin ang="5400000"/>
            </a:gradFill>
          </p:spPr>
        </p:sp>
      </p:grpSp>
      <p:sp>
        <p:nvSpPr>
          <p:cNvPr name="Freeform 12" id="12"/>
          <p:cNvSpPr/>
          <p:nvPr/>
        </p:nvSpPr>
        <p:spPr>
          <a:xfrm flipH="false" flipV="false" rot="0">
            <a:off x="2294187" y="2534419"/>
            <a:ext cx="3617724" cy="706751"/>
          </a:xfrm>
          <a:custGeom>
            <a:avLst/>
            <a:gdLst/>
            <a:ahLst/>
            <a:cxnLst/>
            <a:rect r="r" b="b" t="t" l="l"/>
            <a:pathLst>
              <a:path h="706751" w="3617724">
                <a:moveTo>
                  <a:pt x="0" y="0"/>
                </a:moveTo>
                <a:lnTo>
                  <a:pt x="3617725" y="0"/>
                </a:lnTo>
                <a:lnTo>
                  <a:pt x="3617725" y="706750"/>
                </a:lnTo>
                <a:lnTo>
                  <a:pt x="0" y="706750"/>
                </a:lnTo>
                <a:lnTo>
                  <a:pt x="0" y="0"/>
                </a:lnTo>
                <a:close/>
              </a:path>
            </a:pathLst>
          </a:custGeom>
          <a:blipFill>
            <a:blip r:embed="rId6"/>
            <a:stretch>
              <a:fillRect l="0" t="0" r="0" b="0"/>
            </a:stretch>
          </a:blipFill>
        </p:spPr>
      </p:sp>
      <p:sp>
        <p:nvSpPr>
          <p:cNvPr name="Freeform 13" id="13"/>
          <p:cNvSpPr/>
          <p:nvPr/>
        </p:nvSpPr>
        <p:spPr>
          <a:xfrm flipH="false" flipV="false" rot="0">
            <a:off x="7467115" y="2490624"/>
            <a:ext cx="2686878" cy="708359"/>
          </a:xfrm>
          <a:custGeom>
            <a:avLst/>
            <a:gdLst/>
            <a:ahLst/>
            <a:cxnLst/>
            <a:rect r="r" b="b" t="t" l="l"/>
            <a:pathLst>
              <a:path h="708359" w="2686878">
                <a:moveTo>
                  <a:pt x="0" y="0"/>
                </a:moveTo>
                <a:lnTo>
                  <a:pt x="2686877" y="0"/>
                </a:lnTo>
                <a:lnTo>
                  <a:pt x="2686877" y="708358"/>
                </a:lnTo>
                <a:lnTo>
                  <a:pt x="0" y="708358"/>
                </a:lnTo>
                <a:lnTo>
                  <a:pt x="0" y="0"/>
                </a:lnTo>
                <a:close/>
              </a:path>
            </a:pathLst>
          </a:custGeom>
          <a:blipFill>
            <a:blip r:embed="rId7"/>
            <a:stretch>
              <a:fillRect l="0" t="0" r="0" b="0"/>
            </a:stretch>
          </a:blipFill>
        </p:spPr>
      </p:sp>
      <p:sp>
        <p:nvSpPr>
          <p:cNvPr name="Freeform 14" id="14"/>
          <p:cNvSpPr/>
          <p:nvPr/>
        </p:nvSpPr>
        <p:spPr>
          <a:xfrm flipH="false" flipV="false" rot="0">
            <a:off x="12235646" y="2490624"/>
            <a:ext cx="3296582" cy="602366"/>
          </a:xfrm>
          <a:custGeom>
            <a:avLst/>
            <a:gdLst/>
            <a:ahLst/>
            <a:cxnLst/>
            <a:rect r="r" b="b" t="t" l="l"/>
            <a:pathLst>
              <a:path h="602366" w="3296582">
                <a:moveTo>
                  <a:pt x="0" y="0"/>
                </a:moveTo>
                <a:lnTo>
                  <a:pt x="3296582" y="0"/>
                </a:lnTo>
                <a:lnTo>
                  <a:pt x="3296582" y="602365"/>
                </a:lnTo>
                <a:lnTo>
                  <a:pt x="0" y="602365"/>
                </a:lnTo>
                <a:lnTo>
                  <a:pt x="0" y="0"/>
                </a:lnTo>
                <a:close/>
              </a:path>
            </a:pathLst>
          </a:custGeom>
          <a:blipFill>
            <a:blip r:embed="rId8"/>
            <a:stretch>
              <a:fillRect l="0" t="0" r="0" b="0"/>
            </a:stretch>
          </a:blipFill>
        </p:spPr>
      </p:sp>
      <p:sp>
        <p:nvSpPr>
          <p:cNvPr name="TextBox 15" id="15"/>
          <p:cNvSpPr txBox="true"/>
          <p:nvPr/>
        </p:nvSpPr>
        <p:spPr>
          <a:xfrm rot="0">
            <a:off x="2322762" y="4973429"/>
            <a:ext cx="3617724" cy="2619883"/>
          </a:xfrm>
          <a:prstGeom prst="rect">
            <a:avLst/>
          </a:prstGeom>
        </p:spPr>
        <p:txBody>
          <a:bodyPr anchor="t" rtlCol="false" tIns="0" lIns="0" bIns="0" rIns="0">
            <a:spAutoFit/>
          </a:bodyPr>
          <a:lstStyle/>
          <a:p>
            <a:pPr algn="ctr" marL="0" indent="0" lvl="0">
              <a:lnSpc>
                <a:spcPts val="2598"/>
              </a:lnSpc>
              <a:spcBef>
                <a:spcPct val="0"/>
              </a:spcBef>
            </a:pPr>
            <a:r>
              <a:rPr lang="en-US" sz="1856" spc="77">
                <a:solidFill>
                  <a:srgbClr val="FFFFFF"/>
                </a:solidFill>
                <a:latin typeface="Montserrat"/>
                <a:ea typeface="Montserrat"/>
                <a:cs typeface="Montserrat"/>
                <a:sym typeface="Montserrat"/>
              </a:rPr>
              <a:t>Si</a:t>
            </a:r>
            <a:r>
              <a:rPr lang="en-US" sz="1856" spc="77" strike="noStrike" u="none">
                <a:solidFill>
                  <a:srgbClr val="FFFFFF"/>
                </a:solidFill>
                <a:latin typeface="Montserrat"/>
                <a:ea typeface="Montserrat"/>
                <a:cs typeface="Montserrat"/>
                <a:sym typeface="Montserrat"/>
              </a:rPr>
              <a:t>rve para forzar al modelo a predecir vértices de la malla 3D lo más cerca posible a su posición real, lo que garantiza que la forma reconstruida del rostro sea precisa en términos absolutos.</a:t>
            </a:r>
          </a:p>
        </p:txBody>
      </p:sp>
      <p:sp>
        <p:nvSpPr>
          <p:cNvPr name="TextBox 16" id="16"/>
          <p:cNvSpPr txBox="true"/>
          <p:nvPr/>
        </p:nvSpPr>
        <p:spPr>
          <a:xfrm rot="0">
            <a:off x="2821972" y="3467844"/>
            <a:ext cx="2642497" cy="1067435"/>
          </a:xfrm>
          <a:prstGeom prst="rect">
            <a:avLst/>
          </a:prstGeom>
        </p:spPr>
        <p:txBody>
          <a:bodyPr anchor="t" rtlCol="false" tIns="0" lIns="0" bIns="0" rIns="0">
            <a:spAutoFit/>
          </a:bodyPr>
          <a:lstStyle/>
          <a:p>
            <a:pPr algn="ctr" marL="0" indent="0" lvl="0">
              <a:lnSpc>
                <a:spcPts val="3640"/>
              </a:lnSpc>
              <a:spcBef>
                <a:spcPct val="0"/>
              </a:spcBef>
            </a:pPr>
            <a:r>
              <a:rPr lang="en-US" sz="2600">
                <a:solidFill>
                  <a:srgbClr val="FFFFFF"/>
                </a:solidFill>
                <a:latin typeface="Pattanakarn Expanded"/>
                <a:ea typeface="Pattanakarn Expanded"/>
                <a:cs typeface="Pattanakarn Expanded"/>
                <a:sym typeface="Pattanakarn Expanded"/>
              </a:rPr>
              <a:t>V</a:t>
            </a:r>
            <a:r>
              <a:rPr lang="en-US" sz="2600" strike="noStrike" u="none">
                <a:solidFill>
                  <a:srgbClr val="FFFFFF"/>
                </a:solidFill>
                <a:latin typeface="Pattanakarn Expanded"/>
                <a:ea typeface="Pattanakarn Expanded"/>
                <a:cs typeface="Pattanakarn Expanded"/>
                <a:sym typeface="Pattanakarn Expanded"/>
              </a:rPr>
              <a:t>ertex Loss (Lvert)</a:t>
            </a:r>
          </a:p>
        </p:txBody>
      </p:sp>
      <p:sp>
        <p:nvSpPr>
          <p:cNvPr name="TextBox 17" id="17"/>
          <p:cNvSpPr txBox="true"/>
          <p:nvPr/>
        </p:nvSpPr>
        <p:spPr>
          <a:xfrm rot="0">
            <a:off x="7418083" y="3501210"/>
            <a:ext cx="2880190" cy="1538309"/>
          </a:xfrm>
          <a:prstGeom prst="rect">
            <a:avLst/>
          </a:prstGeom>
        </p:spPr>
        <p:txBody>
          <a:bodyPr anchor="t" rtlCol="false" tIns="0" lIns="0" bIns="0" rIns="0">
            <a:spAutoFit/>
          </a:bodyPr>
          <a:lstStyle/>
          <a:p>
            <a:pPr algn="ctr">
              <a:lnSpc>
                <a:spcPts val="3643"/>
              </a:lnSpc>
              <a:spcBef>
                <a:spcPct val="0"/>
              </a:spcBef>
            </a:pPr>
            <a:r>
              <a:rPr lang="en-US" sz="2602">
                <a:solidFill>
                  <a:srgbClr val="FFFFFF"/>
                </a:solidFill>
                <a:latin typeface="Pattanakarn Expanded"/>
                <a:ea typeface="Pattanakarn Expanded"/>
                <a:cs typeface="Pattanakarn Expanded"/>
                <a:sym typeface="Pattanakarn Expanded"/>
              </a:rPr>
              <a:t>Edg</a:t>
            </a:r>
            <a:r>
              <a:rPr lang="en-US" sz="2602" strike="noStrike" u="none">
                <a:solidFill>
                  <a:srgbClr val="FFFFFF"/>
                </a:solidFill>
                <a:latin typeface="Pattanakarn Expanded"/>
                <a:ea typeface="Pattanakarn Expanded"/>
                <a:cs typeface="Pattanakarn Expanded"/>
                <a:sym typeface="Pattanakarn Expanded"/>
              </a:rPr>
              <a:t>e Loss (Ledge)</a:t>
            </a:r>
          </a:p>
          <a:p>
            <a:pPr algn="ctr" marL="0" indent="0" lvl="0">
              <a:lnSpc>
                <a:spcPts val="3643"/>
              </a:lnSpc>
              <a:spcBef>
                <a:spcPct val="0"/>
              </a:spcBef>
            </a:pPr>
          </a:p>
        </p:txBody>
      </p:sp>
      <p:sp>
        <p:nvSpPr>
          <p:cNvPr name="TextBox 18" id="18"/>
          <p:cNvSpPr txBox="true"/>
          <p:nvPr/>
        </p:nvSpPr>
        <p:spPr>
          <a:xfrm rot="0">
            <a:off x="7001691" y="5137737"/>
            <a:ext cx="3617724" cy="2291266"/>
          </a:xfrm>
          <a:prstGeom prst="rect">
            <a:avLst/>
          </a:prstGeom>
        </p:spPr>
        <p:txBody>
          <a:bodyPr anchor="t" rtlCol="false" tIns="0" lIns="0" bIns="0" rIns="0">
            <a:spAutoFit/>
          </a:bodyPr>
          <a:lstStyle/>
          <a:p>
            <a:pPr algn="ctr" marL="0" indent="0" lvl="0">
              <a:lnSpc>
                <a:spcPts val="2598"/>
              </a:lnSpc>
              <a:spcBef>
                <a:spcPct val="0"/>
              </a:spcBef>
            </a:pPr>
            <a:r>
              <a:rPr lang="en-US" sz="1856" spc="77">
                <a:solidFill>
                  <a:srgbClr val="FFFFFF"/>
                </a:solidFill>
                <a:latin typeface="Montserrat"/>
                <a:ea typeface="Montserrat"/>
                <a:cs typeface="Montserrat"/>
                <a:sym typeface="Montserrat"/>
              </a:rPr>
              <a:t>P</a:t>
            </a:r>
            <a:r>
              <a:rPr lang="en-US" sz="1856" spc="77" strike="noStrike" u="none">
                <a:solidFill>
                  <a:srgbClr val="FFFFFF"/>
                </a:solidFill>
                <a:latin typeface="Montserrat"/>
                <a:ea typeface="Montserrat"/>
                <a:cs typeface="Montserrat"/>
                <a:sym typeface="Montserrat"/>
              </a:rPr>
              <a:t>reserva la geometría facial, evitando que la malla se deforme de forma antinatural, aún si los vértices individuales están correctamente posicionados.</a:t>
            </a:r>
          </a:p>
        </p:txBody>
      </p:sp>
      <p:sp>
        <p:nvSpPr>
          <p:cNvPr name="TextBox 19" id="19"/>
          <p:cNvSpPr txBox="true"/>
          <p:nvPr/>
        </p:nvSpPr>
        <p:spPr>
          <a:xfrm rot="0">
            <a:off x="12443842" y="3526892"/>
            <a:ext cx="2880190" cy="1076532"/>
          </a:xfrm>
          <a:prstGeom prst="rect">
            <a:avLst/>
          </a:prstGeom>
        </p:spPr>
        <p:txBody>
          <a:bodyPr anchor="t" rtlCol="false" tIns="0" lIns="0" bIns="0" rIns="0">
            <a:spAutoFit/>
          </a:bodyPr>
          <a:lstStyle/>
          <a:p>
            <a:pPr algn="ctr">
              <a:lnSpc>
                <a:spcPts val="3643"/>
              </a:lnSpc>
            </a:pPr>
            <a:r>
              <a:rPr lang="en-US" sz="2602">
                <a:solidFill>
                  <a:srgbClr val="FFFFFF"/>
                </a:solidFill>
                <a:latin typeface="Pattanakarn Expanded"/>
                <a:ea typeface="Pattanakarn Expanded"/>
                <a:cs typeface="Pattanakarn Expanded"/>
                <a:sym typeface="Pattanakarn Expanded"/>
              </a:rPr>
              <a:t>Total loss</a:t>
            </a:r>
          </a:p>
          <a:p>
            <a:pPr algn="ctr" marL="0" indent="0" lvl="0">
              <a:lnSpc>
                <a:spcPts val="3643"/>
              </a:lnSpc>
              <a:spcBef>
                <a:spcPct val="0"/>
              </a:spcBef>
            </a:pPr>
            <a:r>
              <a:rPr lang="en-US" sz="2602">
                <a:solidFill>
                  <a:srgbClr val="FFFFFF"/>
                </a:solidFill>
                <a:latin typeface="Pattanakarn Expanded"/>
                <a:ea typeface="Pattanakarn Expanded"/>
                <a:cs typeface="Pattanakarn Expanded"/>
                <a:sym typeface="Pattanakarn Expanded"/>
              </a:rPr>
              <a:t>(Lmesh)</a:t>
            </a:r>
          </a:p>
        </p:txBody>
      </p:sp>
      <p:sp>
        <p:nvSpPr>
          <p:cNvPr name="TextBox 20" id="20"/>
          <p:cNvSpPr txBox="true"/>
          <p:nvPr/>
        </p:nvSpPr>
        <p:spPr>
          <a:xfrm rot="0">
            <a:off x="12027450" y="5630662"/>
            <a:ext cx="3617724" cy="1305416"/>
          </a:xfrm>
          <a:prstGeom prst="rect">
            <a:avLst/>
          </a:prstGeom>
        </p:spPr>
        <p:txBody>
          <a:bodyPr anchor="t" rtlCol="false" tIns="0" lIns="0" bIns="0" rIns="0">
            <a:spAutoFit/>
          </a:bodyPr>
          <a:lstStyle/>
          <a:p>
            <a:pPr algn="ctr" marL="0" indent="0" lvl="0">
              <a:lnSpc>
                <a:spcPts val="2598"/>
              </a:lnSpc>
              <a:spcBef>
                <a:spcPct val="0"/>
              </a:spcBef>
            </a:pPr>
            <a:r>
              <a:rPr lang="en-US" sz="1856" spc="77">
                <a:solidFill>
                  <a:srgbClr val="FFFFFF"/>
                </a:solidFill>
                <a:latin typeface="Montserrat"/>
                <a:ea typeface="Montserrat"/>
                <a:cs typeface="Montserrat"/>
                <a:sym typeface="Montserrat"/>
              </a:rPr>
              <a:t>Ambas pé</a:t>
            </a:r>
            <a:r>
              <a:rPr lang="en-US" sz="1856" spc="77" strike="noStrike" u="none">
                <a:solidFill>
                  <a:srgbClr val="FFFFFF"/>
                </a:solidFill>
                <a:latin typeface="Montserrat"/>
                <a:ea typeface="Montserrat"/>
                <a:cs typeface="Montserrat"/>
                <a:sym typeface="Montserrat"/>
              </a:rPr>
              <a:t>rdidas se combinan en una unica funcion de perdida de regresión 3D</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11132C">
                <a:alpha val="100000"/>
              </a:srgbClr>
            </a:gs>
            <a:gs pos="100000">
              <a:srgbClr val="03205C">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12215701" y="-4272575"/>
            <a:ext cx="9688100" cy="9688100"/>
          </a:xfrm>
          <a:custGeom>
            <a:avLst/>
            <a:gdLst/>
            <a:ahLst/>
            <a:cxnLst/>
            <a:rect r="r" b="b" t="t" l="l"/>
            <a:pathLst>
              <a:path h="9688100" w="9688100">
                <a:moveTo>
                  <a:pt x="0" y="0"/>
                </a:moveTo>
                <a:lnTo>
                  <a:pt x="9688100" y="0"/>
                </a:lnTo>
                <a:lnTo>
                  <a:pt x="9688100" y="9688100"/>
                </a:lnTo>
                <a:lnTo>
                  <a:pt x="0" y="96881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grpSp>
        <p:nvGrpSpPr>
          <p:cNvPr name="Group 3" id="3"/>
          <p:cNvGrpSpPr/>
          <p:nvPr/>
        </p:nvGrpSpPr>
        <p:grpSpPr>
          <a:xfrm rot="0">
            <a:off x="470935" y="9413160"/>
            <a:ext cx="1803105" cy="637660"/>
            <a:chOff x="0" y="0"/>
            <a:chExt cx="2404140" cy="850214"/>
          </a:xfrm>
        </p:grpSpPr>
        <p:sp>
          <p:nvSpPr>
            <p:cNvPr name="Freeform 4" id="4"/>
            <p:cNvSpPr/>
            <p:nvPr/>
          </p:nvSpPr>
          <p:spPr>
            <a:xfrm flipH="false" flipV="false" rot="-2700000">
              <a:off x="124511" y="124511"/>
              <a:ext cx="601192" cy="601192"/>
            </a:xfrm>
            <a:custGeom>
              <a:avLst/>
              <a:gdLst/>
              <a:ahLst/>
              <a:cxnLst/>
              <a:rect r="r" b="b" t="t" l="l"/>
              <a:pathLst>
                <a:path h="601192" w="601192">
                  <a:moveTo>
                    <a:pt x="0" y="0"/>
                  </a:moveTo>
                  <a:lnTo>
                    <a:pt x="601192" y="0"/>
                  </a:lnTo>
                  <a:lnTo>
                    <a:pt x="601192" y="601192"/>
                  </a:lnTo>
                  <a:lnTo>
                    <a:pt x="0" y="60119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5" id="5"/>
            <p:cNvSpPr/>
            <p:nvPr/>
          </p:nvSpPr>
          <p:spPr>
            <a:xfrm flipH="false" flipV="false" rot="-2700000">
              <a:off x="901474" y="124511"/>
              <a:ext cx="601192" cy="601192"/>
            </a:xfrm>
            <a:custGeom>
              <a:avLst/>
              <a:gdLst/>
              <a:ahLst/>
              <a:cxnLst/>
              <a:rect r="r" b="b" t="t" l="l"/>
              <a:pathLst>
                <a:path h="601192" w="601192">
                  <a:moveTo>
                    <a:pt x="0" y="0"/>
                  </a:moveTo>
                  <a:lnTo>
                    <a:pt x="601192" y="0"/>
                  </a:lnTo>
                  <a:lnTo>
                    <a:pt x="601192" y="601192"/>
                  </a:lnTo>
                  <a:lnTo>
                    <a:pt x="0" y="60119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6" id="6"/>
            <p:cNvSpPr/>
            <p:nvPr/>
          </p:nvSpPr>
          <p:spPr>
            <a:xfrm flipH="false" flipV="false" rot="-2700000">
              <a:off x="1678438" y="124511"/>
              <a:ext cx="601192" cy="601192"/>
            </a:xfrm>
            <a:custGeom>
              <a:avLst/>
              <a:gdLst/>
              <a:ahLst/>
              <a:cxnLst/>
              <a:rect r="r" b="b" t="t" l="l"/>
              <a:pathLst>
                <a:path h="601192" w="601192">
                  <a:moveTo>
                    <a:pt x="0" y="0"/>
                  </a:moveTo>
                  <a:lnTo>
                    <a:pt x="601191" y="0"/>
                  </a:lnTo>
                  <a:lnTo>
                    <a:pt x="601191" y="601192"/>
                  </a:lnTo>
                  <a:lnTo>
                    <a:pt x="0" y="60119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grpSp>
      <p:grpSp>
        <p:nvGrpSpPr>
          <p:cNvPr name="Group 7" id="7"/>
          <p:cNvGrpSpPr/>
          <p:nvPr/>
        </p:nvGrpSpPr>
        <p:grpSpPr>
          <a:xfrm rot="0">
            <a:off x="1380580" y="3360360"/>
            <a:ext cx="8232396" cy="1599951"/>
            <a:chOff x="0" y="0"/>
            <a:chExt cx="24835726" cy="4826779"/>
          </a:xfrm>
        </p:grpSpPr>
        <p:sp>
          <p:nvSpPr>
            <p:cNvPr name="Freeform 8" id="8"/>
            <p:cNvSpPr/>
            <p:nvPr/>
          </p:nvSpPr>
          <p:spPr>
            <a:xfrm flipH="false" flipV="false" rot="0">
              <a:off x="0" y="0"/>
              <a:ext cx="24835853" cy="4826906"/>
            </a:xfrm>
            <a:custGeom>
              <a:avLst/>
              <a:gdLst/>
              <a:ahLst/>
              <a:cxnLst/>
              <a:rect r="r" b="b" t="t" l="l"/>
              <a:pathLst>
                <a:path h="4826906" w="24835853">
                  <a:moveTo>
                    <a:pt x="22638134" y="0"/>
                  </a:moveTo>
                  <a:lnTo>
                    <a:pt x="0" y="0"/>
                  </a:lnTo>
                  <a:lnTo>
                    <a:pt x="0" y="3078037"/>
                  </a:lnTo>
                  <a:cubicBezTo>
                    <a:pt x="0" y="4035061"/>
                    <a:pt x="791845" y="4826906"/>
                    <a:pt x="1765046" y="4826906"/>
                  </a:cubicBezTo>
                  <a:lnTo>
                    <a:pt x="24835853" y="4826906"/>
                  </a:lnTo>
                  <a:lnTo>
                    <a:pt x="24835853" y="1748801"/>
                  </a:lnTo>
                  <a:cubicBezTo>
                    <a:pt x="24835726" y="791845"/>
                    <a:pt x="24044007" y="0"/>
                    <a:pt x="22638134" y="0"/>
                  </a:cubicBezTo>
                  <a:close/>
                  <a:moveTo>
                    <a:pt x="24708726" y="4699779"/>
                  </a:moveTo>
                  <a:lnTo>
                    <a:pt x="1765046" y="4699779"/>
                  </a:lnTo>
                  <a:cubicBezTo>
                    <a:pt x="861822" y="4699779"/>
                    <a:pt x="127000" y="3964957"/>
                    <a:pt x="127000" y="3078037"/>
                  </a:cubicBezTo>
                  <a:lnTo>
                    <a:pt x="127000" y="127000"/>
                  </a:lnTo>
                  <a:lnTo>
                    <a:pt x="22638134" y="127000"/>
                  </a:lnTo>
                  <a:cubicBezTo>
                    <a:pt x="23974031" y="127000"/>
                    <a:pt x="24708853" y="861822"/>
                    <a:pt x="24708853" y="1748801"/>
                  </a:cubicBezTo>
                  <a:lnTo>
                    <a:pt x="24708853" y="4699779"/>
                  </a:lnTo>
                  <a:close/>
                </a:path>
              </a:pathLst>
            </a:custGeom>
            <a:gradFill rotWithShape="true">
              <a:gsLst>
                <a:gs pos="0">
                  <a:srgbClr val="00F6B7">
                    <a:alpha val="100000"/>
                  </a:srgbClr>
                </a:gs>
                <a:gs pos="100000">
                  <a:srgbClr val="057FC0">
                    <a:alpha val="100000"/>
                  </a:srgbClr>
                </a:gs>
              </a:gsLst>
              <a:lin ang="5400000"/>
            </a:gradFill>
          </p:spPr>
        </p:sp>
      </p:grpSp>
      <p:grpSp>
        <p:nvGrpSpPr>
          <p:cNvPr name="Group 9" id="9"/>
          <p:cNvGrpSpPr/>
          <p:nvPr/>
        </p:nvGrpSpPr>
        <p:grpSpPr>
          <a:xfrm rot="0">
            <a:off x="1028700" y="3168381"/>
            <a:ext cx="1036896" cy="1261987"/>
            <a:chOff x="0" y="0"/>
            <a:chExt cx="4224020" cy="5140977"/>
          </a:xfrm>
        </p:grpSpPr>
        <p:sp>
          <p:nvSpPr>
            <p:cNvPr name="Freeform 10" id="10"/>
            <p:cNvSpPr/>
            <p:nvPr/>
          </p:nvSpPr>
          <p:spPr>
            <a:xfrm flipH="false" flipV="false" rot="0">
              <a:off x="0" y="0"/>
              <a:ext cx="4224020" cy="5140977"/>
            </a:xfrm>
            <a:custGeom>
              <a:avLst/>
              <a:gdLst/>
              <a:ahLst/>
              <a:cxnLst/>
              <a:rect r="r" b="b" t="t" l="l"/>
              <a:pathLst>
                <a:path h="5140977" w="4224020">
                  <a:moveTo>
                    <a:pt x="4224020" y="5140977"/>
                  </a:moveTo>
                  <a:lnTo>
                    <a:pt x="2441575" y="5140977"/>
                  </a:lnTo>
                  <a:cubicBezTo>
                    <a:pt x="1093089" y="5140977"/>
                    <a:pt x="0" y="4047888"/>
                    <a:pt x="0" y="2699402"/>
                  </a:cubicBezTo>
                  <a:lnTo>
                    <a:pt x="0" y="0"/>
                  </a:lnTo>
                  <a:lnTo>
                    <a:pt x="1782445" y="0"/>
                  </a:lnTo>
                  <a:cubicBezTo>
                    <a:pt x="3130931" y="0"/>
                    <a:pt x="4224020" y="1093089"/>
                    <a:pt x="4224020" y="2441575"/>
                  </a:cubicBezTo>
                  <a:lnTo>
                    <a:pt x="4224020" y="5140977"/>
                  </a:lnTo>
                  <a:close/>
                </a:path>
              </a:pathLst>
            </a:custGeom>
            <a:gradFill rotWithShape="true">
              <a:gsLst>
                <a:gs pos="0">
                  <a:srgbClr val="00F6B7">
                    <a:alpha val="100000"/>
                  </a:srgbClr>
                </a:gs>
                <a:gs pos="100000">
                  <a:srgbClr val="057FC0">
                    <a:alpha val="100000"/>
                  </a:srgbClr>
                </a:gs>
              </a:gsLst>
              <a:lin ang="5400000"/>
            </a:gradFill>
          </p:spPr>
        </p:sp>
      </p:grpSp>
      <p:grpSp>
        <p:nvGrpSpPr>
          <p:cNvPr name="Group 11" id="11"/>
          <p:cNvGrpSpPr/>
          <p:nvPr/>
        </p:nvGrpSpPr>
        <p:grpSpPr>
          <a:xfrm rot="0">
            <a:off x="1380580" y="5335479"/>
            <a:ext cx="8232396" cy="1599951"/>
            <a:chOff x="0" y="0"/>
            <a:chExt cx="24835726" cy="4826779"/>
          </a:xfrm>
        </p:grpSpPr>
        <p:sp>
          <p:nvSpPr>
            <p:cNvPr name="Freeform 12" id="12"/>
            <p:cNvSpPr/>
            <p:nvPr/>
          </p:nvSpPr>
          <p:spPr>
            <a:xfrm flipH="false" flipV="false" rot="0">
              <a:off x="0" y="0"/>
              <a:ext cx="24835853" cy="4826906"/>
            </a:xfrm>
            <a:custGeom>
              <a:avLst/>
              <a:gdLst/>
              <a:ahLst/>
              <a:cxnLst/>
              <a:rect r="r" b="b" t="t" l="l"/>
              <a:pathLst>
                <a:path h="4826906" w="24835853">
                  <a:moveTo>
                    <a:pt x="22638134" y="0"/>
                  </a:moveTo>
                  <a:lnTo>
                    <a:pt x="0" y="0"/>
                  </a:lnTo>
                  <a:lnTo>
                    <a:pt x="0" y="3078037"/>
                  </a:lnTo>
                  <a:cubicBezTo>
                    <a:pt x="0" y="4035061"/>
                    <a:pt x="791845" y="4826906"/>
                    <a:pt x="1765046" y="4826906"/>
                  </a:cubicBezTo>
                  <a:lnTo>
                    <a:pt x="24835853" y="4826906"/>
                  </a:lnTo>
                  <a:lnTo>
                    <a:pt x="24835853" y="1748801"/>
                  </a:lnTo>
                  <a:cubicBezTo>
                    <a:pt x="24835726" y="791845"/>
                    <a:pt x="24044007" y="0"/>
                    <a:pt x="22638134" y="0"/>
                  </a:cubicBezTo>
                  <a:close/>
                  <a:moveTo>
                    <a:pt x="24708726" y="4699779"/>
                  </a:moveTo>
                  <a:lnTo>
                    <a:pt x="1765046" y="4699779"/>
                  </a:lnTo>
                  <a:cubicBezTo>
                    <a:pt x="861822" y="4699779"/>
                    <a:pt x="127000" y="3964957"/>
                    <a:pt x="127000" y="3078037"/>
                  </a:cubicBezTo>
                  <a:lnTo>
                    <a:pt x="127000" y="127000"/>
                  </a:lnTo>
                  <a:lnTo>
                    <a:pt x="22638134" y="127000"/>
                  </a:lnTo>
                  <a:cubicBezTo>
                    <a:pt x="23974031" y="127000"/>
                    <a:pt x="24708853" y="861822"/>
                    <a:pt x="24708853" y="1748801"/>
                  </a:cubicBezTo>
                  <a:lnTo>
                    <a:pt x="24708853" y="4699779"/>
                  </a:lnTo>
                  <a:close/>
                </a:path>
              </a:pathLst>
            </a:custGeom>
            <a:gradFill rotWithShape="true">
              <a:gsLst>
                <a:gs pos="0">
                  <a:srgbClr val="00F6B7">
                    <a:alpha val="100000"/>
                  </a:srgbClr>
                </a:gs>
                <a:gs pos="100000">
                  <a:srgbClr val="057FC0">
                    <a:alpha val="100000"/>
                  </a:srgbClr>
                </a:gs>
              </a:gsLst>
              <a:lin ang="5400000"/>
            </a:gradFill>
          </p:spPr>
        </p:sp>
      </p:grpSp>
      <p:grpSp>
        <p:nvGrpSpPr>
          <p:cNvPr name="Group 13" id="13"/>
          <p:cNvGrpSpPr/>
          <p:nvPr/>
        </p:nvGrpSpPr>
        <p:grpSpPr>
          <a:xfrm rot="0">
            <a:off x="1028700" y="5143500"/>
            <a:ext cx="1036896" cy="1261987"/>
            <a:chOff x="0" y="0"/>
            <a:chExt cx="4224020" cy="5140977"/>
          </a:xfrm>
        </p:grpSpPr>
        <p:sp>
          <p:nvSpPr>
            <p:cNvPr name="Freeform 14" id="14"/>
            <p:cNvSpPr/>
            <p:nvPr/>
          </p:nvSpPr>
          <p:spPr>
            <a:xfrm flipH="false" flipV="false" rot="0">
              <a:off x="0" y="0"/>
              <a:ext cx="4224020" cy="5140977"/>
            </a:xfrm>
            <a:custGeom>
              <a:avLst/>
              <a:gdLst/>
              <a:ahLst/>
              <a:cxnLst/>
              <a:rect r="r" b="b" t="t" l="l"/>
              <a:pathLst>
                <a:path h="5140977" w="4224020">
                  <a:moveTo>
                    <a:pt x="4224020" y="5140977"/>
                  </a:moveTo>
                  <a:lnTo>
                    <a:pt x="2441575" y="5140977"/>
                  </a:lnTo>
                  <a:cubicBezTo>
                    <a:pt x="1093089" y="5140977"/>
                    <a:pt x="0" y="4047888"/>
                    <a:pt x="0" y="2699402"/>
                  </a:cubicBezTo>
                  <a:lnTo>
                    <a:pt x="0" y="0"/>
                  </a:lnTo>
                  <a:lnTo>
                    <a:pt x="1782445" y="0"/>
                  </a:lnTo>
                  <a:cubicBezTo>
                    <a:pt x="3130931" y="0"/>
                    <a:pt x="4224020" y="1093089"/>
                    <a:pt x="4224020" y="2441575"/>
                  </a:cubicBezTo>
                  <a:lnTo>
                    <a:pt x="4224020" y="5140977"/>
                  </a:lnTo>
                  <a:close/>
                </a:path>
              </a:pathLst>
            </a:custGeom>
            <a:gradFill rotWithShape="true">
              <a:gsLst>
                <a:gs pos="0">
                  <a:srgbClr val="00F6B7">
                    <a:alpha val="100000"/>
                  </a:srgbClr>
                </a:gs>
                <a:gs pos="100000">
                  <a:srgbClr val="057FC0">
                    <a:alpha val="100000"/>
                  </a:srgbClr>
                </a:gs>
              </a:gsLst>
              <a:lin ang="5400000"/>
            </a:gradFill>
          </p:spPr>
        </p:sp>
      </p:grpSp>
      <p:grpSp>
        <p:nvGrpSpPr>
          <p:cNvPr name="Group 15" id="15"/>
          <p:cNvGrpSpPr/>
          <p:nvPr/>
        </p:nvGrpSpPr>
        <p:grpSpPr>
          <a:xfrm rot="0">
            <a:off x="1380580" y="7498884"/>
            <a:ext cx="8232396" cy="1599951"/>
            <a:chOff x="0" y="0"/>
            <a:chExt cx="24835726" cy="4826779"/>
          </a:xfrm>
        </p:grpSpPr>
        <p:sp>
          <p:nvSpPr>
            <p:cNvPr name="Freeform 16" id="16"/>
            <p:cNvSpPr/>
            <p:nvPr/>
          </p:nvSpPr>
          <p:spPr>
            <a:xfrm flipH="false" flipV="false" rot="0">
              <a:off x="0" y="0"/>
              <a:ext cx="24835853" cy="4826906"/>
            </a:xfrm>
            <a:custGeom>
              <a:avLst/>
              <a:gdLst/>
              <a:ahLst/>
              <a:cxnLst/>
              <a:rect r="r" b="b" t="t" l="l"/>
              <a:pathLst>
                <a:path h="4826906" w="24835853">
                  <a:moveTo>
                    <a:pt x="22638134" y="0"/>
                  </a:moveTo>
                  <a:lnTo>
                    <a:pt x="0" y="0"/>
                  </a:lnTo>
                  <a:lnTo>
                    <a:pt x="0" y="3078037"/>
                  </a:lnTo>
                  <a:cubicBezTo>
                    <a:pt x="0" y="4035061"/>
                    <a:pt x="791845" y="4826906"/>
                    <a:pt x="1765046" y="4826906"/>
                  </a:cubicBezTo>
                  <a:lnTo>
                    <a:pt x="24835853" y="4826906"/>
                  </a:lnTo>
                  <a:lnTo>
                    <a:pt x="24835853" y="1748801"/>
                  </a:lnTo>
                  <a:cubicBezTo>
                    <a:pt x="24835726" y="791845"/>
                    <a:pt x="24044007" y="0"/>
                    <a:pt x="22638134" y="0"/>
                  </a:cubicBezTo>
                  <a:close/>
                  <a:moveTo>
                    <a:pt x="24708726" y="4699779"/>
                  </a:moveTo>
                  <a:lnTo>
                    <a:pt x="1765046" y="4699779"/>
                  </a:lnTo>
                  <a:cubicBezTo>
                    <a:pt x="861822" y="4699779"/>
                    <a:pt x="127000" y="3964957"/>
                    <a:pt x="127000" y="3078037"/>
                  </a:cubicBezTo>
                  <a:lnTo>
                    <a:pt x="127000" y="127000"/>
                  </a:lnTo>
                  <a:lnTo>
                    <a:pt x="22638134" y="127000"/>
                  </a:lnTo>
                  <a:cubicBezTo>
                    <a:pt x="23974031" y="127000"/>
                    <a:pt x="24708853" y="861822"/>
                    <a:pt x="24708853" y="1748801"/>
                  </a:cubicBezTo>
                  <a:lnTo>
                    <a:pt x="24708853" y="4699779"/>
                  </a:lnTo>
                  <a:close/>
                </a:path>
              </a:pathLst>
            </a:custGeom>
            <a:gradFill rotWithShape="true">
              <a:gsLst>
                <a:gs pos="0">
                  <a:srgbClr val="00F6B7">
                    <a:alpha val="100000"/>
                  </a:srgbClr>
                </a:gs>
                <a:gs pos="100000">
                  <a:srgbClr val="057FC0">
                    <a:alpha val="100000"/>
                  </a:srgbClr>
                </a:gs>
              </a:gsLst>
              <a:lin ang="5400000"/>
            </a:gradFill>
          </p:spPr>
        </p:sp>
      </p:grpSp>
      <p:grpSp>
        <p:nvGrpSpPr>
          <p:cNvPr name="Group 17" id="17"/>
          <p:cNvGrpSpPr/>
          <p:nvPr/>
        </p:nvGrpSpPr>
        <p:grpSpPr>
          <a:xfrm rot="0">
            <a:off x="1028700" y="7306905"/>
            <a:ext cx="1036896" cy="1261987"/>
            <a:chOff x="0" y="0"/>
            <a:chExt cx="4224020" cy="5140977"/>
          </a:xfrm>
        </p:grpSpPr>
        <p:sp>
          <p:nvSpPr>
            <p:cNvPr name="Freeform 18" id="18"/>
            <p:cNvSpPr/>
            <p:nvPr/>
          </p:nvSpPr>
          <p:spPr>
            <a:xfrm flipH="false" flipV="false" rot="0">
              <a:off x="0" y="0"/>
              <a:ext cx="4224020" cy="5140977"/>
            </a:xfrm>
            <a:custGeom>
              <a:avLst/>
              <a:gdLst/>
              <a:ahLst/>
              <a:cxnLst/>
              <a:rect r="r" b="b" t="t" l="l"/>
              <a:pathLst>
                <a:path h="5140977" w="4224020">
                  <a:moveTo>
                    <a:pt x="4224020" y="5140977"/>
                  </a:moveTo>
                  <a:lnTo>
                    <a:pt x="2441575" y="5140977"/>
                  </a:lnTo>
                  <a:cubicBezTo>
                    <a:pt x="1093089" y="5140977"/>
                    <a:pt x="0" y="4047888"/>
                    <a:pt x="0" y="2699402"/>
                  </a:cubicBezTo>
                  <a:lnTo>
                    <a:pt x="0" y="0"/>
                  </a:lnTo>
                  <a:lnTo>
                    <a:pt x="1782445" y="0"/>
                  </a:lnTo>
                  <a:cubicBezTo>
                    <a:pt x="3130931" y="0"/>
                    <a:pt x="4224020" y="1093089"/>
                    <a:pt x="4224020" y="2441575"/>
                  </a:cubicBezTo>
                  <a:lnTo>
                    <a:pt x="4224020" y="5140977"/>
                  </a:lnTo>
                  <a:close/>
                </a:path>
              </a:pathLst>
            </a:custGeom>
            <a:gradFill rotWithShape="true">
              <a:gsLst>
                <a:gs pos="0">
                  <a:srgbClr val="00F6B7">
                    <a:alpha val="100000"/>
                  </a:srgbClr>
                </a:gs>
                <a:gs pos="100000">
                  <a:srgbClr val="057FC0">
                    <a:alpha val="100000"/>
                  </a:srgbClr>
                </a:gs>
              </a:gsLst>
              <a:lin ang="5400000"/>
            </a:gradFill>
          </p:spPr>
        </p:sp>
      </p:grpSp>
      <p:pic>
        <p:nvPicPr>
          <p:cNvPr name="Picture 19" id="19">
            <a:hlinkClick action="ppaction://media"/>
          </p:cNvPr>
          <p:cNvPicPr>
            <a:picLocks noChangeAspect="true"/>
          </p:cNvPicPr>
          <p:nvPr>
            <a:videoFile r:link="rId7"/>
            <p:extLst>
              <p:ext uri="{DAA4B4D4-6D71-4841-9C94-3DE7FCFB9230}">
                <p14:media xmlns:p14="http://schemas.microsoft.com/office/powerpoint/2010/main" r:embed="rId8"/>
              </p:ext>
            </p:extLst>
          </p:nvPr>
        </p:nvPicPr>
        <p:blipFill>
          <a:blip r:embed="rId6"/>
          <a:srcRect l="13670" t="0" r="13670" b="0"/>
          <a:stretch>
            <a:fillRect/>
          </a:stretch>
        </p:blipFill>
        <p:spPr>
          <a:xfrm flipH="false" flipV="false" rot="0">
            <a:off x="11095160" y="2946680"/>
            <a:ext cx="6466463" cy="5022675"/>
          </a:xfrm>
          <a:prstGeom prst="rect">
            <a:avLst/>
          </a:prstGeom>
        </p:spPr>
      </p:pic>
      <p:sp>
        <p:nvSpPr>
          <p:cNvPr name="TextBox 20" id="20"/>
          <p:cNvSpPr txBox="true"/>
          <p:nvPr/>
        </p:nvSpPr>
        <p:spPr>
          <a:xfrm rot="0">
            <a:off x="1028700" y="749444"/>
            <a:ext cx="5567166" cy="1167051"/>
          </a:xfrm>
          <a:prstGeom prst="rect">
            <a:avLst/>
          </a:prstGeom>
        </p:spPr>
        <p:txBody>
          <a:bodyPr anchor="t" rtlCol="false" tIns="0" lIns="0" bIns="0" rIns="0">
            <a:spAutoFit/>
          </a:bodyPr>
          <a:lstStyle/>
          <a:p>
            <a:pPr algn="l" marL="0" indent="0" lvl="0">
              <a:lnSpc>
                <a:spcPts val="6974"/>
              </a:lnSpc>
              <a:spcBef>
                <a:spcPct val="0"/>
              </a:spcBef>
            </a:pPr>
            <a:r>
              <a:rPr lang="en-US" sz="4981">
                <a:solidFill>
                  <a:srgbClr val="FFFFFF"/>
                </a:solidFill>
                <a:latin typeface="Pattanakarn Expanded"/>
                <a:ea typeface="Pattanakarn Expanded"/>
                <a:cs typeface="Pattanakarn Expanded"/>
                <a:sym typeface="Pattanakarn Expanded"/>
              </a:rPr>
              <a:t>Localización </a:t>
            </a:r>
          </a:p>
        </p:txBody>
      </p:sp>
      <p:sp>
        <p:nvSpPr>
          <p:cNvPr name="TextBox 21" id="21"/>
          <p:cNvSpPr txBox="true"/>
          <p:nvPr/>
        </p:nvSpPr>
        <p:spPr>
          <a:xfrm rot="0">
            <a:off x="2274040" y="3496496"/>
            <a:ext cx="7158663" cy="1269558"/>
          </a:xfrm>
          <a:prstGeom prst="rect">
            <a:avLst/>
          </a:prstGeom>
        </p:spPr>
        <p:txBody>
          <a:bodyPr anchor="t" rtlCol="false" tIns="0" lIns="0" bIns="0" rIns="0">
            <a:spAutoFit/>
          </a:bodyPr>
          <a:lstStyle/>
          <a:p>
            <a:pPr algn="l" marL="0" indent="0" lvl="0">
              <a:lnSpc>
                <a:spcPts val="2563"/>
              </a:lnSpc>
              <a:spcBef>
                <a:spcPct val="0"/>
              </a:spcBef>
            </a:pPr>
            <a:r>
              <a:rPr lang="en-US" sz="1831" spc="76" strike="noStrike" u="none">
                <a:solidFill>
                  <a:srgbClr val="FFFFFF"/>
                </a:solidFill>
                <a:latin typeface="Montserrat"/>
                <a:ea typeface="Montserrat"/>
                <a:cs typeface="Montserrat"/>
                <a:sym typeface="Montserrat"/>
              </a:rPr>
              <a:t>Landmarks: es una herramiento que genera puntos clave específicos en un rostro humano como lo son las esquinas de los ojos, la punta de la nariz o las comisuras de la boca</a:t>
            </a:r>
          </a:p>
        </p:txBody>
      </p:sp>
      <p:sp>
        <p:nvSpPr>
          <p:cNvPr name="TextBox 22" id="22"/>
          <p:cNvSpPr txBox="true"/>
          <p:nvPr/>
        </p:nvSpPr>
        <p:spPr>
          <a:xfrm rot="0">
            <a:off x="1028700" y="1687896"/>
            <a:ext cx="7025455" cy="1167051"/>
          </a:xfrm>
          <a:prstGeom prst="rect">
            <a:avLst/>
          </a:prstGeom>
        </p:spPr>
        <p:txBody>
          <a:bodyPr anchor="t" rtlCol="false" tIns="0" lIns="0" bIns="0" rIns="0">
            <a:spAutoFit/>
          </a:bodyPr>
          <a:lstStyle/>
          <a:p>
            <a:pPr algn="l" marL="0" indent="0" lvl="0">
              <a:lnSpc>
                <a:spcPts val="6974"/>
              </a:lnSpc>
              <a:spcBef>
                <a:spcPct val="0"/>
              </a:spcBef>
            </a:pPr>
            <a:r>
              <a:rPr lang="en-US" sz="4981">
                <a:solidFill>
                  <a:srgbClr val="01E8B9"/>
                </a:solidFill>
                <a:latin typeface="Pattanakarn Expanded"/>
                <a:ea typeface="Pattanakarn Expanded"/>
                <a:cs typeface="Pattanakarn Expanded"/>
                <a:sym typeface="Pattanakarn Expanded"/>
              </a:rPr>
              <a:t> Multinivel del Rostro</a:t>
            </a:r>
          </a:p>
        </p:txBody>
      </p:sp>
      <p:sp>
        <p:nvSpPr>
          <p:cNvPr name="TextBox 23" id="23"/>
          <p:cNvSpPr txBox="true"/>
          <p:nvPr/>
        </p:nvSpPr>
        <p:spPr>
          <a:xfrm rot="0">
            <a:off x="1028700" y="3354681"/>
            <a:ext cx="1036896" cy="730637"/>
          </a:xfrm>
          <a:prstGeom prst="rect">
            <a:avLst/>
          </a:prstGeom>
        </p:spPr>
        <p:txBody>
          <a:bodyPr anchor="t" rtlCol="false" tIns="0" lIns="0" bIns="0" rIns="0">
            <a:spAutoFit/>
          </a:bodyPr>
          <a:lstStyle/>
          <a:p>
            <a:pPr algn="ctr" marL="0" indent="0" lvl="0">
              <a:lnSpc>
                <a:spcPts val="5928"/>
              </a:lnSpc>
              <a:spcBef>
                <a:spcPct val="0"/>
              </a:spcBef>
            </a:pPr>
            <a:r>
              <a:rPr lang="en-US" b="true" sz="4234" spc="177">
                <a:solidFill>
                  <a:srgbClr val="000000"/>
                </a:solidFill>
                <a:latin typeface="Montserrat Bold"/>
                <a:ea typeface="Montserrat Bold"/>
                <a:cs typeface="Montserrat Bold"/>
                <a:sym typeface="Montserrat Bold"/>
              </a:rPr>
              <a:t>01</a:t>
            </a:r>
          </a:p>
        </p:txBody>
      </p:sp>
      <p:sp>
        <p:nvSpPr>
          <p:cNvPr name="TextBox 24" id="24"/>
          <p:cNvSpPr txBox="true"/>
          <p:nvPr/>
        </p:nvSpPr>
        <p:spPr>
          <a:xfrm rot="0">
            <a:off x="2274040" y="5471614"/>
            <a:ext cx="7158663" cy="1269558"/>
          </a:xfrm>
          <a:prstGeom prst="rect">
            <a:avLst/>
          </a:prstGeom>
        </p:spPr>
        <p:txBody>
          <a:bodyPr anchor="t" rtlCol="false" tIns="0" lIns="0" bIns="0" rIns="0">
            <a:spAutoFit/>
          </a:bodyPr>
          <a:lstStyle/>
          <a:p>
            <a:pPr algn="l" marL="0" indent="0" lvl="0">
              <a:lnSpc>
                <a:spcPts val="2563"/>
              </a:lnSpc>
              <a:spcBef>
                <a:spcPct val="0"/>
              </a:spcBef>
            </a:pPr>
            <a:r>
              <a:rPr lang="en-US" sz="1831" spc="76">
                <a:solidFill>
                  <a:srgbClr val="FFFFFF"/>
                </a:solidFill>
                <a:latin typeface="Montserrat"/>
                <a:ea typeface="Montserrat"/>
                <a:cs typeface="Montserrat"/>
                <a:sym typeface="Montserrat"/>
              </a:rPr>
              <a:t> B</a:t>
            </a:r>
            <a:r>
              <a:rPr lang="en-US" sz="1831" spc="76" strike="noStrike" u="none">
                <a:solidFill>
                  <a:srgbClr val="FFFFFF"/>
                </a:solidFill>
                <a:latin typeface="Montserrat"/>
                <a:ea typeface="Montserrat"/>
                <a:cs typeface="Montserrat"/>
                <a:sym typeface="Montserrat"/>
              </a:rPr>
              <a:t>ounding box: Es un rectángulo que encierra un objeto detectado en una imagen, en nuestro caso, es un rostro. Se define por coordenadas de las esquinas indicando la ubicación del rostro en la imagen</a:t>
            </a:r>
          </a:p>
        </p:txBody>
      </p:sp>
      <p:sp>
        <p:nvSpPr>
          <p:cNvPr name="TextBox 25" id="25"/>
          <p:cNvSpPr txBox="true"/>
          <p:nvPr/>
        </p:nvSpPr>
        <p:spPr>
          <a:xfrm rot="0">
            <a:off x="1028700" y="5329800"/>
            <a:ext cx="1036896" cy="730637"/>
          </a:xfrm>
          <a:prstGeom prst="rect">
            <a:avLst/>
          </a:prstGeom>
        </p:spPr>
        <p:txBody>
          <a:bodyPr anchor="t" rtlCol="false" tIns="0" lIns="0" bIns="0" rIns="0">
            <a:spAutoFit/>
          </a:bodyPr>
          <a:lstStyle/>
          <a:p>
            <a:pPr algn="ctr" marL="0" indent="0" lvl="0">
              <a:lnSpc>
                <a:spcPts val="5928"/>
              </a:lnSpc>
              <a:spcBef>
                <a:spcPct val="0"/>
              </a:spcBef>
            </a:pPr>
            <a:r>
              <a:rPr lang="en-US" b="true" sz="4234" spc="177">
                <a:solidFill>
                  <a:srgbClr val="000000"/>
                </a:solidFill>
                <a:latin typeface="Montserrat Bold"/>
                <a:ea typeface="Montserrat Bold"/>
                <a:cs typeface="Montserrat Bold"/>
                <a:sym typeface="Montserrat Bold"/>
              </a:rPr>
              <a:t>02</a:t>
            </a:r>
          </a:p>
        </p:txBody>
      </p:sp>
      <p:sp>
        <p:nvSpPr>
          <p:cNvPr name="TextBox 26" id="26"/>
          <p:cNvSpPr txBox="true"/>
          <p:nvPr/>
        </p:nvSpPr>
        <p:spPr>
          <a:xfrm rot="0">
            <a:off x="2274040" y="7921730"/>
            <a:ext cx="7158663" cy="630571"/>
          </a:xfrm>
          <a:prstGeom prst="rect">
            <a:avLst/>
          </a:prstGeom>
        </p:spPr>
        <p:txBody>
          <a:bodyPr anchor="t" rtlCol="false" tIns="0" lIns="0" bIns="0" rIns="0">
            <a:spAutoFit/>
          </a:bodyPr>
          <a:lstStyle/>
          <a:p>
            <a:pPr algn="l" marL="0" indent="0" lvl="0">
              <a:lnSpc>
                <a:spcPts val="2563"/>
              </a:lnSpc>
              <a:spcBef>
                <a:spcPct val="0"/>
              </a:spcBef>
            </a:pPr>
            <a:r>
              <a:rPr lang="en-US" sz="1831" spc="76">
                <a:solidFill>
                  <a:srgbClr val="FFFFFF"/>
                </a:solidFill>
                <a:latin typeface="Montserrat"/>
                <a:ea typeface="Montserrat"/>
                <a:cs typeface="Montserrat"/>
                <a:sym typeface="Montserrat"/>
              </a:rPr>
              <a:t>Anch</a:t>
            </a:r>
            <a:r>
              <a:rPr lang="en-US" sz="1831" spc="76" strike="noStrike" u="none">
                <a:solidFill>
                  <a:srgbClr val="FFFFFF"/>
                </a:solidFill>
                <a:latin typeface="Montserrat"/>
                <a:ea typeface="Montserrat"/>
                <a:cs typeface="Montserrat"/>
                <a:sym typeface="Montserrat"/>
              </a:rPr>
              <a:t>or: Esta es una región candidata o pequeño recuadro que propone la red para contener un rostro</a:t>
            </a:r>
          </a:p>
        </p:txBody>
      </p:sp>
      <p:sp>
        <p:nvSpPr>
          <p:cNvPr name="TextBox 27" id="27"/>
          <p:cNvSpPr txBox="true"/>
          <p:nvPr/>
        </p:nvSpPr>
        <p:spPr>
          <a:xfrm rot="0">
            <a:off x="1028700" y="7493205"/>
            <a:ext cx="1036896" cy="730637"/>
          </a:xfrm>
          <a:prstGeom prst="rect">
            <a:avLst/>
          </a:prstGeom>
        </p:spPr>
        <p:txBody>
          <a:bodyPr anchor="t" rtlCol="false" tIns="0" lIns="0" bIns="0" rIns="0">
            <a:spAutoFit/>
          </a:bodyPr>
          <a:lstStyle/>
          <a:p>
            <a:pPr algn="ctr" marL="0" indent="0" lvl="0">
              <a:lnSpc>
                <a:spcPts val="5928"/>
              </a:lnSpc>
              <a:spcBef>
                <a:spcPct val="0"/>
              </a:spcBef>
            </a:pPr>
            <a:r>
              <a:rPr lang="en-US" b="true" sz="4234" spc="177">
                <a:solidFill>
                  <a:srgbClr val="000000"/>
                </a:solidFill>
                <a:latin typeface="Montserrat Bold"/>
                <a:ea typeface="Montserrat Bold"/>
                <a:cs typeface="Montserrat Bold"/>
                <a:sym typeface="Montserrat Bold"/>
              </a:rPr>
              <a:t>03</a:t>
            </a:r>
          </a:p>
        </p:txBody>
      </p:sp>
    </p:spTree>
  </p:cSld>
  <p:clrMapOvr>
    <a:masterClrMapping/>
  </p:clrMapOvr>
  <p:timing>
    <p:tnLst>
      <p:par>
        <p:cTn dur="indefinite" restart="never" nodeType="tmRoot">
          <p:childTnLst>
            <p:video>
              <p:cMediaNode vol="100000">
                <p:cTn fill="hold" display="false">
                  <p:stCondLst>
                    <p:cond delay="indefinite"/>
                  </p:stCondLst>
                </p:cTn>
                <p:tgtEl>
                  <p:spTgt spid="19"/>
                </p:tgtEl>
              </p:cMediaNode>
            </p:video>
          </p:childTnLst>
        </p:cTn>
      </p:par>
    </p:tnLst>
  </p:timing>
</p:sld>
</file>

<file path=ppt/slides/slide8.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3205C">
                <a:alpha val="100000"/>
              </a:srgbClr>
            </a:gs>
            <a:gs pos="100000">
              <a:srgbClr val="11132C">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1291559" y="5046338"/>
            <a:ext cx="11147543" cy="2786886"/>
          </a:xfrm>
          <a:custGeom>
            <a:avLst/>
            <a:gdLst/>
            <a:ahLst/>
            <a:cxnLst/>
            <a:rect r="r" b="b" t="t" l="l"/>
            <a:pathLst>
              <a:path h="2786886" w="11147543">
                <a:moveTo>
                  <a:pt x="0" y="0"/>
                </a:moveTo>
                <a:lnTo>
                  <a:pt x="11147543" y="0"/>
                </a:lnTo>
                <a:lnTo>
                  <a:pt x="11147543" y="2786885"/>
                </a:lnTo>
                <a:lnTo>
                  <a:pt x="0" y="2786885"/>
                </a:lnTo>
                <a:lnTo>
                  <a:pt x="0" y="0"/>
                </a:lnTo>
                <a:close/>
              </a:path>
            </a:pathLst>
          </a:custGeom>
          <a:blipFill>
            <a:blip r:embed="rId2"/>
            <a:stretch>
              <a:fillRect l="0" t="0" r="0" b="0"/>
            </a:stretch>
          </a:blipFill>
        </p:spPr>
      </p:sp>
      <p:sp>
        <p:nvSpPr>
          <p:cNvPr name="Freeform 3" id="3"/>
          <p:cNvSpPr/>
          <p:nvPr/>
        </p:nvSpPr>
        <p:spPr>
          <a:xfrm flipH="false" flipV="false" rot="0">
            <a:off x="14876801" y="-848125"/>
            <a:ext cx="3981069" cy="4114800"/>
          </a:xfrm>
          <a:custGeom>
            <a:avLst/>
            <a:gdLst/>
            <a:ahLst/>
            <a:cxnLst/>
            <a:rect r="r" b="b" t="t" l="l"/>
            <a:pathLst>
              <a:path h="4114800" w="3981069">
                <a:moveTo>
                  <a:pt x="0" y="0"/>
                </a:moveTo>
                <a:lnTo>
                  <a:pt x="3981069" y="0"/>
                </a:lnTo>
                <a:lnTo>
                  <a:pt x="3981069"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2429577" y="5038399"/>
            <a:ext cx="4557339" cy="2802763"/>
          </a:xfrm>
          <a:custGeom>
            <a:avLst/>
            <a:gdLst/>
            <a:ahLst/>
            <a:cxnLst/>
            <a:rect r="r" b="b" t="t" l="l"/>
            <a:pathLst>
              <a:path h="2802763" w="4557339">
                <a:moveTo>
                  <a:pt x="0" y="0"/>
                </a:moveTo>
                <a:lnTo>
                  <a:pt x="4557339" y="0"/>
                </a:lnTo>
                <a:lnTo>
                  <a:pt x="4557339" y="2802763"/>
                </a:lnTo>
                <a:lnTo>
                  <a:pt x="0" y="2802763"/>
                </a:lnTo>
                <a:lnTo>
                  <a:pt x="0" y="0"/>
                </a:lnTo>
                <a:close/>
              </a:path>
            </a:pathLst>
          </a:custGeom>
          <a:blipFill>
            <a:blip r:embed="rId5"/>
            <a:stretch>
              <a:fillRect l="0" t="0" r="0" b="0"/>
            </a:stretch>
          </a:blipFill>
        </p:spPr>
      </p:sp>
      <p:sp>
        <p:nvSpPr>
          <p:cNvPr name="Freeform 5" id="5"/>
          <p:cNvSpPr/>
          <p:nvPr/>
        </p:nvSpPr>
        <p:spPr>
          <a:xfrm flipH="false" flipV="false" rot="0">
            <a:off x="1028700" y="8891706"/>
            <a:ext cx="3840505" cy="733187"/>
          </a:xfrm>
          <a:custGeom>
            <a:avLst/>
            <a:gdLst/>
            <a:ahLst/>
            <a:cxnLst/>
            <a:rect r="r" b="b" t="t" l="l"/>
            <a:pathLst>
              <a:path h="733187" w="3840505">
                <a:moveTo>
                  <a:pt x="0" y="0"/>
                </a:moveTo>
                <a:lnTo>
                  <a:pt x="3840505" y="0"/>
                </a:lnTo>
                <a:lnTo>
                  <a:pt x="3840505" y="733188"/>
                </a:lnTo>
                <a:lnTo>
                  <a:pt x="0" y="73318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8321245" y="8538956"/>
            <a:ext cx="8179561" cy="1085937"/>
          </a:xfrm>
          <a:custGeom>
            <a:avLst/>
            <a:gdLst/>
            <a:ahLst/>
            <a:cxnLst/>
            <a:rect r="r" b="b" t="t" l="l"/>
            <a:pathLst>
              <a:path h="1085937" w="8179561">
                <a:moveTo>
                  <a:pt x="0" y="0"/>
                </a:moveTo>
                <a:lnTo>
                  <a:pt x="8179561" y="0"/>
                </a:lnTo>
                <a:lnTo>
                  <a:pt x="8179561" y="1085938"/>
                </a:lnTo>
                <a:lnTo>
                  <a:pt x="0" y="1085938"/>
                </a:lnTo>
                <a:lnTo>
                  <a:pt x="0" y="0"/>
                </a:lnTo>
                <a:close/>
              </a:path>
            </a:pathLst>
          </a:custGeom>
          <a:blipFill>
            <a:blip r:embed="rId8"/>
            <a:stretch>
              <a:fillRect l="0" t="0" r="0" b="0"/>
            </a:stretch>
          </a:blipFill>
        </p:spPr>
      </p:sp>
      <p:sp>
        <p:nvSpPr>
          <p:cNvPr name="TextBox 7" id="7"/>
          <p:cNvSpPr txBox="true"/>
          <p:nvPr/>
        </p:nvSpPr>
        <p:spPr>
          <a:xfrm rot="0">
            <a:off x="5161260" y="251585"/>
            <a:ext cx="7965480" cy="2035639"/>
          </a:xfrm>
          <a:prstGeom prst="rect">
            <a:avLst/>
          </a:prstGeom>
        </p:spPr>
        <p:txBody>
          <a:bodyPr anchor="t" rtlCol="false" tIns="0" lIns="0" bIns="0" rIns="0">
            <a:spAutoFit/>
          </a:bodyPr>
          <a:lstStyle/>
          <a:p>
            <a:pPr algn="ctr" marL="0" indent="0" lvl="0">
              <a:lnSpc>
                <a:spcPts val="6974"/>
              </a:lnSpc>
              <a:spcBef>
                <a:spcPct val="0"/>
              </a:spcBef>
            </a:pPr>
            <a:r>
              <a:rPr lang="en-US" sz="4981">
                <a:solidFill>
                  <a:srgbClr val="FFFFFF"/>
                </a:solidFill>
                <a:latin typeface="Pattanakarn Expanded"/>
                <a:ea typeface="Pattanakarn Expanded"/>
                <a:cs typeface="Pattanakarn Expanded"/>
                <a:sym typeface="Pattanakarn Expanded"/>
              </a:rPr>
              <a:t>Localización Multinivel en un Sola</a:t>
            </a:r>
            <a:r>
              <a:rPr lang="en-US" sz="4981">
                <a:solidFill>
                  <a:srgbClr val="FFFFFF"/>
                </a:solidFill>
                <a:latin typeface="Pattanakarn Expanded"/>
                <a:ea typeface="Pattanakarn Expanded"/>
                <a:cs typeface="Pattanakarn Expanded"/>
                <a:sym typeface="Pattanakarn Expanded"/>
              </a:rPr>
              <a:t> Pasada</a:t>
            </a:r>
          </a:p>
        </p:txBody>
      </p:sp>
      <p:sp>
        <p:nvSpPr>
          <p:cNvPr name="TextBox 8" id="8"/>
          <p:cNvSpPr txBox="true"/>
          <p:nvPr/>
        </p:nvSpPr>
        <p:spPr>
          <a:xfrm rot="0">
            <a:off x="3518452" y="3000359"/>
            <a:ext cx="11251096" cy="1727250"/>
          </a:xfrm>
          <a:prstGeom prst="rect">
            <a:avLst/>
          </a:prstGeom>
        </p:spPr>
        <p:txBody>
          <a:bodyPr anchor="t" rtlCol="false" tIns="0" lIns="0" bIns="0" rIns="0">
            <a:spAutoFit/>
          </a:bodyPr>
          <a:lstStyle/>
          <a:p>
            <a:pPr algn="ctr" marL="0" indent="0" lvl="0">
              <a:lnSpc>
                <a:spcPts val="3448"/>
              </a:lnSpc>
              <a:spcBef>
                <a:spcPct val="0"/>
              </a:spcBef>
            </a:pPr>
            <a:r>
              <a:rPr lang="en-US" sz="2463" spc="103">
                <a:solidFill>
                  <a:srgbClr val="FFFFFF"/>
                </a:solidFill>
                <a:latin typeface="Montserrat"/>
                <a:ea typeface="Montserrat"/>
                <a:cs typeface="Montserrat"/>
                <a:sym typeface="Montserrat"/>
              </a:rPr>
              <a:t>RetinaFace </a:t>
            </a:r>
            <a:r>
              <a:rPr lang="en-US" sz="2463" spc="103" strike="noStrike" u="none">
                <a:solidFill>
                  <a:srgbClr val="FFFFFF"/>
                </a:solidFill>
                <a:latin typeface="Montserrat"/>
                <a:ea typeface="Montserrat"/>
                <a:cs typeface="Montserrat"/>
                <a:sym typeface="Montserrat"/>
              </a:rPr>
              <a:t>realiza todos los procesos necesarios para obtener la información facial en un solo barrido (single-shot), permitiendo detección eficiente y de alta precisión, se divide en 3 tareas</a:t>
            </a:r>
          </a:p>
          <a:p>
            <a:pPr algn="ctr" marL="0" indent="0" lvl="0">
              <a:lnSpc>
                <a:spcPts val="3448"/>
              </a:lnSpc>
              <a:spcBef>
                <a:spcPct val="0"/>
              </a:spcBef>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3205C">
                <a:alpha val="100000"/>
              </a:srgbClr>
            </a:gs>
            <a:gs pos="100000">
              <a:srgbClr val="11132C">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15615609" y="-2222323"/>
            <a:ext cx="4833547" cy="4833547"/>
          </a:xfrm>
          <a:custGeom>
            <a:avLst/>
            <a:gdLst/>
            <a:ahLst/>
            <a:cxnLst/>
            <a:rect r="r" b="b" t="t" l="l"/>
            <a:pathLst>
              <a:path h="4833547" w="4833547">
                <a:moveTo>
                  <a:pt x="0" y="0"/>
                </a:moveTo>
                <a:lnTo>
                  <a:pt x="4833546" y="0"/>
                </a:lnTo>
                <a:lnTo>
                  <a:pt x="4833546" y="4833547"/>
                </a:lnTo>
                <a:lnTo>
                  <a:pt x="0" y="483354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3" id="3"/>
          <p:cNvSpPr/>
          <p:nvPr/>
        </p:nvSpPr>
        <p:spPr>
          <a:xfrm flipH="false" flipV="false" rot="0">
            <a:off x="-2415339" y="7791286"/>
            <a:ext cx="4833547" cy="4833547"/>
          </a:xfrm>
          <a:custGeom>
            <a:avLst/>
            <a:gdLst/>
            <a:ahLst/>
            <a:cxnLst/>
            <a:rect r="r" b="b" t="t" l="l"/>
            <a:pathLst>
              <a:path h="4833547" w="4833547">
                <a:moveTo>
                  <a:pt x="0" y="0"/>
                </a:moveTo>
                <a:lnTo>
                  <a:pt x="4833546" y="0"/>
                </a:lnTo>
                <a:lnTo>
                  <a:pt x="4833546" y="4833547"/>
                </a:lnTo>
                <a:lnTo>
                  <a:pt x="0" y="483354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4" id="4"/>
          <p:cNvSpPr/>
          <p:nvPr/>
        </p:nvSpPr>
        <p:spPr>
          <a:xfrm flipH="false" flipV="false" rot="0">
            <a:off x="3847879" y="5143500"/>
            <a:ext cx="10124650" cy="3992930"/>
          </a:xfrm>
          <a:custGeom>
            <a:avLst/>
            <a:gdLst/>
            <a:ahLst/>
            <a:cxnLst/>
            <a:rect r="r" b="b" t="t" l="l"/>
            <a:pathLst>
              <a:path h="3992930" w="10124650">
                <a:moveTo>
                  <a:pt x="0" y="0"/>
                </a:moveTo>
                <a:lnTo>
                  <a:pt x="10124650" y="0"/>
                </a:lnTo>
                <a:lnTo>
                  <a:pt x="10124650" y="3992930"/>
                </a:lnTo>
                <a:lnTo>
                  <a:pt x="0" y="3992930"/>
                </a:lnTo>
                <a:lnTo>
                  <a:pt x="0" y="0"/>
                </a:lnTo>
                <a:close/>
              </a:path>
            </a:pathLst>
          </a:custGeom>
          <a:blipFill>
            <a:blip r:embed="rId4"/>
            <a:stretch>
              <a:fillRect l="0" t="0" r="-159" b="0"/>
            </a:stretch>
          </a:blipFill>
        </p:spPr>
      </p:sp>
      <p:sp>
        <p:nvSpPr>
          <p:cNvPr name="Freeform 5" id="5"/>
          <p:cNvSpPr/>
          <p:nvPr/>
        </p:nvSpPr>
        <p:spPr>
          <a:xfrm flipH="false" flipV="false" rot="0">
            <a:off x="2975012" y="4440505"/>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6" id="6"/>
          <p:cNvSpPr txBox="true"/>
          <p:nvPr/>
        </p:nvSpPr>
        <p:spPr>
          <a:xfrm rot="0">
            <a:off x="3235940" y="619125"/>
            <a:ext cx="11816121" cy="1159339"/>
          </a:xfrm>
          <a:prstGeom prst="rect">
            <a:avLst/>
          </a:prstGeom>
        </p:spPr>
        <p:txBody>
          <a:bodyPr anchor="t" rtlCol="false" tIns="0" lIns="0" bIns="0" rIns="0">
            <a:spAutoFit/>
          </a:bodyPr>
          <a:lstStyle/>
          <a:p>
            <a:pPr algn="ctr" marL="0" indent="0" lvl="0">
              <a:lnSpc>
                <a:spcPts val="6974"/>
              </a:lnSpc>
              <a:spcBef>
                <a:spcPct val="0"/>
              </a:spcBef>
            </a:pPr>
            <a:r>
              <a:rPr lang="en-US" sz="4981">
                <a:solidFill>
                  <a:srgbClr val="FFFFFF"/>
                </a:solidFill>
                <a:latin typeface="Pattanakarn Expanded"/>
                <a:ea typeface="Pattanakarn Expanded"/>
                <a:cs typeface="Pattanakarn Expanded"/>
                <a:sym typeface="Pattanakarn Expanded"/>
              </a:rPr>
              <a:t>Red piramidal de Características</a:t>
            </a:r>
          </a:p>
        </p:txBody>
      </p:sp>
      <p:sp>
        <p:nvSpPr>
          <p:cNvPr name="TextBox 7" id="7"/>
          <p:cNvSpPr txBox="true"/>
          <p:nvPr/>
        </p:nvSpPr>
        <p:spPr>
          <a:xfrm rot="0">
            <a:off x="3518452" y="2449299"/>
            <a:ext cx="11251096" cy="1727250"/>
          </a:xfrm>
          <a:prstGeom prst="rect">
            <a:avLst/>
          </a:prstGeom>
        </p:spPr>
        <p:txBody>
          <a:bodyPr anchor="t" rtlCol="false" tIns="0" lIns="0" bIns="0" rIns="0">
            <a:spAutoFit/>
          </a:bodyPr>
          <a:lstStyle/>
          <a:p>
            <a:pPr algn="ctr" marL="0" indent="0" lvl="0">
              <a:lnSpc>
                <a:spcPts val="3448"/>
              </a:lnSpc>
              <a:spcBef>
                <a:spcPct val="0"/>
              </a:spcBef>
            </a:pPr>
            <a:r>
              <a:rPr lang="en-US" sz="2463" spc="103">
                <a:solidFill>
                  <a:srgbClr val="FFFFFF"/>
                </a:solidFill>
                <a:latin typeface="Montserrat"/>
                <a:ea typeface="Montserrat"/>
                <a:cs typeface="Montserrat"/>
                <a:sym typeface="Montserrat"/>
              </a:rPr>
              <a:t>Se construye a partir de una </a:t>
            </a:r>
            <a:r>
              <a:rPr lang="en-US" sz="2463" spc="103" strike="noStrike" u="none">
                <a:solidFill>
                  <a:srgbClr val="FFFFFF"/>
                </a:solidFill>
                <a:latin typeface="Montserrat"/>
                <a:ea typeface="Montserrat"/>
                <a:cs typeface="Montserrat"/>
                <a:sym typeface="Montserrat"/>
              </a:rPr>
              <a:t>red base, como lo es ResNet-50, se generan cinco mapas de características denominados de P2 a P6, cada uno capturando información a diferentes escalas sin necesidad de redimensionar o reprocesamiento</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DAGplmxb53k</dc:identifier>
  <dcterms:modified xsi:type="dcterms:W3CDTF">2011-08-01T06:04:30Z</dcterms:modified>
  <cp:revision>1</cp:revision>
  <dc:title>Presentación proyecto de inteligencia artificial futurista tecnológico azul oscuro y aguamarina</dc:title>
</cp:coreProperties>
</file>